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61" r:id="rId3"/>
    <p:sldId id="262" r:id="rId4"/>
    <p:sldId id="264" r:id="rId5"/>
    <p:sldId id="271" r:id="rId6"/>
    <p:sldId id="366" r:id="rId7"/>
    <p:sldId id="307" r:id="rId8"/>
    <p:sldId id="370" r:id="rId9"/>
    <p:sldId id="374" r:id="rId10"/>
    <p:sldId id="383" r:id="rId11"/>
    <p:sldId id="388" r:id="rId12"/>
    <p:sldId id="400" r:id="rId13"/>
    <p:sldId id="405" r:id="rId14"/>
    <p:sldId id="407" r:id="rId15"/>
    <p:sldId id="430" r:id="rId16"/>
    <p:sldId id="414" r:id="rId17"/>
    <p:sldId id="424" r:id="rId18"/>
    <p:sldId id="428" r:id="rId19"/>
    <p:sldId id="293" r:id="rId20"/>
    <p:sldId id="42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9881" autoAdjust="0"/>
  </p:normalViewPr>
  <p:slideViewPr>
    <p:cSldViewPr snapToGrid="0" snapToObjects="1">
      <p:cViewPr varScale="1">
        <p:scale>
          <a:sx n="137" d="100"/>
          <a:sy n="137" d="100"/>
        </p:scale>
        <p:origin x="-680" y="-96"/>
      </p:cViewPr>
      <p:guideLst>
        <p:guide orient="horz" pos="2160"/>
        <p:guide pos="2880"/>
      </p:guideLst>
    </p:cSldViewPr>
  </p:slideViewPr>
  <p:outlineViewPr>
    <p:cViewPr>
      <p:scale>
        <a:sx n="33" d="100"/>
        <a:sy n="33" d="100"/>
      </p:scale>
      <p:origin x="0" y="565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3" d="100"/>
          <a:sy n="93" d="100"/>
        </p:scale>
        <p:origin x="-300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6E06C-323F-5F48-88B1-FF541AEDAD21}" type="datetimeFigureOut">
              <a:rPr lang="en-US" smtClean="0"/>
              <a:t>6/24/14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2BFDC-7F4D-8D4D-B25C-E7299A7E249C}" type="slidenum">
              <a:rPr lang="en-US" smtClean="0"/>
              <a:t>‹#›</a:t>
            </a:fld>
            <a:endParaRPr lang="en-US"/>
          </a:p>
        </p:txBody>
      </p:sp>
    </p:spTree>
    <p:extLst>
      <p:ext uri="{BB962C8B-B14F-4D97-AF65-F5344CB8AC3E}">
        <p14:creationId xmlns:p14="http://schemas.microsoft.com/office/powerpoint/2010/main" val="38824699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 have ready for the 4T2014 Webinar:</a:t>
            </a:r>
          </a:p>
          <a:p>
            <a:pPr marL="628650" lvl="1" indent="-171450">
              <a:buFont typeface="Arial"/>
              <a:buChar char="•"/>
            </a:pPr>
            <a:r>
              <a:rPr lang="en-US" dirty="0" smtClean="0"/>
              <a:t>Resize </a:t>
            </a:r>
            <a:r>
              <a:rPr lang="en-US" dirty="0"/>
              <a:t>screen to normal size.</a:t>
            </a:r>
          </a:p>
          <a:p>
            <a:pPr marL="628650" lvl="1" indent="-171450">
              <a:buFont typeface="Arial"/>
              <a:buChar char="•"/>
            </a:pPr>
            <a:r>
              <a:rPr lang="en-US" dirty="0" smtClean="0"/>
              <a:t>Google Analytics, Google Drive, </a:t>
            </a:r>
            <a:r>
              <a:rPr lang="en-US" dirty="0" err="1" smtClean="0"/>
              <a:t>Weebly</a:t>
            </a:r>
            <a:r>
              <a:rPr lang="en-US" dirty="0" smtClean="0"/>
              <a:t> &amp; </a:t>
            </a:r>
            <a:r>
              <a:rPr lang="en-US" dirty="0" err="1" smtClean="0"/>
              <a:t>WatchKnowLearn</a:t>
            </a:r>
            <a:r>
              <a:rPr lang="en-US" dirty="0" smtClean="0"/>
              <a:t> </a:t>
            </a:r>
            <a:r>
              <a:rPr lang="en-US" dirty="0"/>
              <a:t>open in </a:t>
            </a:r>
            <a:r>
              <a:rPr lang="en-US" dirty="0" smtClean="0"/>
              <a:t>Safari</a:t>
            </a:r>
          </a:p>
          <a:p>
            <a:pPr marL="628650" lvl="1" indent="-171450">
              <a:buFont typeface="Arial"/>
              <a:buChar char="•"/>
            </a:pPr>
            <a:r>
              <a:rPr lang="en-US" dirty="0" smtClean="0"/>
              <a:t>Turn </a:t>
            </a:r>
            <a:r>
              <a:rPr lang="en-US" dirty="0"/>
              <a:t>off notifications</a:t>
            </a:r>
          </a:p>
          <a:p>
            <a:pPr marL="628650" lvl="1" indent="-171450">
              <a:buFont typeface="Arial"/>
              <a:buChar char="•"/>
            </a:pPr>
            <a:r>
              <a:rPr lang="en-US" dirty="0" smtClean="0"/>
              <a:t>Turn </a:t>
            </a:r>
            <a:r>
              <a:rPr lang="en-US" dirty="0"/>
              <a:t>off screen saver</a:t>
            </a:r>
          </a:p>
          <a:p>
            <a:pPr marL="628650" lvl="1" indent="-171450">
              <a:buFont typeface="Arial"/>
              <a:buChar char="•"/>
            </a:pPr>
            <a:r>
              <a:rPr lang="en-US" dirty="0" smtClean="0"/>
              <a:t>Turn </a:t>
            </a:r>
            <a:r>
              <a:rPr lang="en-US" dirty="0"/>
              <a:t>off Energy Saver</a:t>
            </a:r>
          </a:p>
          <a:p>
            <a:pPr marL="628650" lvl="1" indent="-171450">
              <a:buFont typeface="Arial"/>
              <a:buChar char="•"/>
            </a:pPr>
            <a:r>
              <a:rPr lang="en-US" dirty="0" smtClean="0"/>
              <a:t>Turn </a:t>
            </a:r>
            <a:r>
              <a:rPr lang="en-US" dirty="0"/>
              <a:t>off noisy things in the house</a:t>
            </a:r>
          </a:p>
          <a:p>
            <a:pPr marL="628650" lvl="1" indent="-171450">
              <a:buFont typeface="Arial"/>
              <a:buChar char="•"/>
            </a:pPr>
            <a:r>
              <a:rPr lang="en-US" dirty="0" smtClean="0"/>
              <a:t>pause </a:t>
            </a:r>
            <a:r>
              <a:rPr lang="en-US" dirty="0" err="1"/>
              <a:t>backblaze</a:t>
            </a:r>
            <a:endParaRPr lang="en-US" dirty="0"/>
          </a:p>
          <a:p>
            <a:pPr marL="628650" lvl="1" indent="-171450">
              <a:buFont typeface="Arial"/>
              <a:buChar char="•"/>
            </a:pPr>
            <a:r>
              <a:rPr lang="en-US" dirty="0" smtClean="0"/>
              <a:t>Survey </a:t>
            </a:r>
            <a:r>
              <a:rPr lang="en-US" dirty="0"/>
              <a:t>starts with A-</a:t>
            </a:r>
            <a:r>
              <a:rPr lang="en-US" dirty="0" smtClean="0"/>
              <a:t>E</a:t>
            </a:r>
            <a:endParaRPr lang="en-US" dirty="0"/>
          </a:p>
          <a:p>
            <a:pPr marL="628650" lvl="1" indent="-171450">
              <a:buFont typeface="Arial"/>
              <a:buChar char="•"/>
            </a:pPr>
            <a:r>
              <a:rPr lang="en-US" dirty="0" smtClean="0"/>
              <a:t>Use </a:t>
            </a:r>
            <a:r>
              <a:rPr lang="en-US" dirty="0" err="1" smtClean="0"/>
              <a:t>kate’s</a:t>
            </a:r>
            <a:r>
              <a:rPr lang="en-US" dirty="0" smtClean="0"/>
              <a:t> computer</a:t>
            </a:r>
          </a:p>
          <a:p>
            <a:pPr marL="628650" lvl="1" indent="-171450">
              <a:buFont typeface="Arial"/>
              <a:buChar char="•"/>
            </a:pPr>
            <a:r>
              <a:rPr lang="en-US" dirty="0" smtClean="0"/>
              <a:t>Screen capture both computers (start 15 minute early)</a:t>
            </a:r>
          </a:p>
          <a:p>
            <a:pPr marL="628650" lvl="1" indent="-171450">
              <a:buFont typeface="Arial"/>
              <a:buChar char="•"/>
            </a:pPr>
            <a:r>
              <a:rPr lang="en-US" dirty="0" smtClean="0"/>
              <a:t>External Microphones (start 15 minutes early)</a:t>
            </a:r>
          </a:p>
          <a:p>
            <a:pPr marL="628650" lvl="1" indent="-171450">
              <a:buFont typeface="Arial"/>
              <a:buChar char="•"/>
            </a:pPr>
            <a:r>
              <a:rPr lang="en-US" dirty="0" smtClean="0"/>
              <a:t>External Video Camera, use </a:t>
            </a:r>
            <a:r>
              <a:rPr lang="en-US" dirty="0" err="1" smtClean="0"/>
              <a:t>miniDV</a:t>
            </a:r>
            <a:r>
              <a:rPr lang="en-US" dirty="0" smtClean="0"/>
              <a:t> and start 1 minute before.</a:t>
            </a:r>
          </a:p>
          <a:p>
            <a:pPr marL="628650" lvl="1" indent="-171450">
              <a:buFont typeface="Arial"/>
              <a:buChar char="•"/>
            </a:pPr>
            <a:endParaRPr lang="en-US" dirty="0" smtClean="0"/>
          </a:p>
          <a:p>
            <a:pPr marL="628650" lvl="1" indent="-171450">
              <a:buFont typeface="Arial"/>
              <a:buChar char="•"/>
            </a:pPr>
            <a:r>
              <a:rPr lang="en-US" sz="2000" dirty="0" smtClean="0"/>
              <a:t>Turn off </a:t>
            </a:r>
            <a:r>
              <a:rPr lang="en-US" sz="2000" dirty="0" err="1" smtClean="0"/>
              <a:t>mic</a:t>
            </a:r>
            <a:r>
              <a:rPr lang="en-US" sz="2000" dirty="0" smtClean="0"/>
              <a:t> when I am not speaking!</a:t>
            </a:r>
          </a:p>
          <a:p>
            <a:pPr marL="628650" lvl="1" indent="-171450">
              <a:buFont typeface="Arial"/>
              <a:buChar char="•"/>
            </a:pPr>
            <a:endParaRPr lang="en-US" dirty="0" smtClean="0"/>
          </a:p>
        </p:txBody>
      </p:sp>
      <p:sp>
        <p:nvSpPr>
          <p:cNvPr id="4" name="Slide Number Placeholder 3"/>
          <p:cNvSpPr>
            <a:spLocks noGrp="1"/>
          </p:cNvSpPr>
          <p:nvPr>
            <p:ph type="sldNum" sz="quarter" idx="10"/>
          </p:nvPr>
        </p:nvSpPr>
        <p:spPr/>
        <p:txBody>
          <a:bodyPr/>
          <a:lstStyle/>
          <a:p>
            <a:fld id="{F6A2BFDC-7F4D-8D4D-B25C-E7299A7E249C}" type="slidenum">
              <a:rPr lang="en-US" smtClean="0"/>
              <a:t>1</a:t>
            </a:fld>
            <a:endParaRPr lang="en-US"/>
          </a:p>
        </p:txBody>
      </p:sp>
    </p:spTree>
    <p:extLst>
      <p:ext uri="{BB962C8B-B14F-4D97-AF65-F5344CB8AC3E}">
        <p14:creationId xmlns:p14="http://schemas.microsoft.com/office/powerpoint/2010/main" val="2719990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10</a:t>
            </a:fld>
            <a:endParaRPr lang="en-US"/>
          </a:p>
        </p:txBody>
      </p:sp>
    </p:spTree>
    <p:extLst>
      <p:ext uri="{BB962C8B-B14F-4D97-AF65-F5344CB8AC3E}">
        <p14:creationId xmlns:p14="http://schemas.microsoft.com/office/powerpoint/2010/main" val="290477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11</a:t>
            </a:fld>
            <a:endParaRPr lang="en-US"/>
          </a:p>
        </p:txBody>
      </p:sp>
    </p:spTree>
    <p:extLst>
      <p:ext uri="{BB962C8B-B14F-4D97-AF65-F5344CB8AC3E}">
        <p14:creationId xmlns:p14="http://schemas.microsoft.com/office/powerpoint/2010/main" val="2904771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12</a:t>
            </a:fld>
            <a:endParaRPr lang="en-US"/>
          </a:p>
        </p:txBody>
      </p:sp>
    </p:spTree>
    <p:extLst>
      <p:ext uri="{BB962C8B-B14F-4D97-AF65-F5344CB8AC3E}">
        <p14:creationId xmlns:p14="http://schemas.microsoft.com/office/powerpoint/2010/main" val="4066464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13</a:t>
            </a:fld>
            <a:endParaRPr lang="en-US"/>
          </a:p>
        </p:txBody>
      </p:sp>
    </p:spTree>
    <p:extLst>
      <p:ext uri="{BB962C8B-B14F-4D97-AF65-F5344CB8AC3E}">
        <p14:creationId xmlns:p14="http://schemas.microsoft.com/office/powerpoint/2010/main" val="4066464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they are going to the webpage:</a:t>
            </a:r>
          </a:p>
          <a:p>
            <a:pPr marL="628650" lvl="1" indent="-171450">
              <a:buFont typeface="Arial"/>
              <a:buChar char="•"/>
            </a:pPr>
            <a:r>
              <a:rPr lang="en-US" dirty="0" smtClean="0"/>
              <a:t>Switch to the next slide.</a:t>
            </a:r>
          </a:p>
          <a:p>
            <a:pPr marL="628650" lvl="1" indent="-171450">
              <a:buFont typeface="Arial"/>
              <a:buChar char="•"/>
            </a:pPr>
            <a:r>
              <a:rPr lang="en-US" dirty="0" smtClean="0"/>
              <a:t>Go to Safari and zoom in on the map of the united states.</a:t>
            </a:r>
          </a:p>
          <a:p>
            <a:pPr marL="628650" lvl="1" indent="-171450">
              <a:buFont typeface="Arial"/>
              <a:buChar char="•"/>
            </a:pPr>
            <a:r>
              <a:rPr lang="en-US" dirty="0" smtClean="0"/>
              <a:t>Go back to Adobe.</a:t>
            </a:r>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14</a:t>
            </a:fld>
            <a:endParaRPr lang="en-US"/>
          </a:p>
        </p:txBody>
      </p:sp>
    </p:spTree>
    <p:extLst>
      <p:ext uri="{BB962C8B-B14F-4D97-AF65-F5344CB8AC3E}">
        <p14:creationId xmlns:p14="http://schemas.microsoft.com/office/powerpoint/2010/main" val="5220282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15</a:t>
            </a:fld>
            <a:endParaRPr lang="en-US"/>
          </a:p>
        </p:txBody>
      </p:sp>
    </p:spTree>
    <p:extLst>
      <p:ext uri="{BB962C8B-B14F-4D97-AF65-F5344CB8AC3E}">
        <p14:creationId xmlns:p14="http://schemas.microsoft.com/office/powerpoint/2010/main" val="3387867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16</a:t>
            </a:fld>
            <a:endParaRPr lang="en-US"/>
          </a:p>
        </p:txBody>
      </p:sp>
    </p:spTree>
    <p:extLst>
      <p:ext uri="{BB962C8B-B14F-4D97-AF65-F5344CB8AC3E}">
        <p14:creationId xmlns:p14="http://schemas.microsoft.com/office/powerpoint/2010/main" val="4066464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17</a:t>
            </a:fld>
            <a:endParaRPr lang="en-US"/>
          </a:p>
        </p:txBody>
      </p:sp>
    </p:spTree>
    <p:extLst>
      <p:ext uri="{BB962C8B-B14F-4D97-AF65-F5344CB8AC3E}">
        <p14:creationId xmlns:p14="http://schemas.microsoft.com/office/powerpoint/2010/main" val="40664648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they are going to the webpage:</a:t>
            </a:r>
          </a:p>
          <a:p>
            <a:pPr marL="628650" lvl="1" indent="-171450">
              <a:buFont typeface="Arial"/>
              <a:buChar char="•"/>
            </a:pPr>
            <a:r>
              <a:rPr lang="en-US" dirty="0" smtClean="0"/>
              <a:t>Switch to the next slide.</a:t>
            </a:r>
          </a:p>
          <a:p>
            <a:pPr marL="628650" lvl="1" indent="-171450">
              <a:buFont typeface="Arial"/>
              <a:buChar char="•"/>
            </a:pPr>
            <a:r>
              <a:rPr lang="en-US" dirty="0" smtClean="0"/>
              <a:t>Go to Safari and zoom in on the map of the united states.</a:t>
            </a:r>
          </a:p>
          <a:p>
            <a:pPr marL="628650" lvl="1" indent="-171450">
              <a:buFont typeface="Arial"/>
              <a:buChar char="•"/>
            </a:pPr>
            <a:r>
              <a:rPr lang="en-US" dirty="0" smtClean="0"/>
              <a:t>Go back to Adobe.</a:t>
            </a:r>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18</a:t>
            </a:fld>
            <a:endParaRPr lang="en-US"/>
          </a:p>
        </p:txBody>
      </p:sp>
    </p:spTree>
    <p:extLst>
      <p:ext uri="{BB962C8B-B14F-4D97-AF65-F5344CB8AC3E}">
        <p14:creationId xmlns:p14="http://schemas.microsoft.com/office/powerpoint/2010/main" val="522028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19</a:t>
            </a:fld>
            <a:endParaRPr lang="en-US"/>
          </a:p>
        </p:txBody>
      </p:sp>
    </p:spTree>
    <p:extLst>
      <p:ext uri="{BB962C8B-B14F-4D97-AF65-F5344CB8AC3E}">
        <p14:creationId xmlns:p14="http://schemas.microsoft.com/office/powerpoint/2010/main" val="338786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2</a:t>
            </a:fld>
            <a:endParaRPr lang="en-US"/>
          </a:p>
        </p:txBody>
      </p:sp>
    </p:spTree>
    <p:extLst>
      <p:ext uri="{BB962C8B-B14F-4D97-AF65-F5344CB8AC3E}">
        <p14:creationId xmlns:p14="http://schemas.microsoft.com/office/powerpoint/2010/main" val="3172427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20</a:t>
            </a:fld>
            <a:endParaRPr lang="en-US"/>
          </a:p>
        </p:txBody>
      </p:sp>
    </p:spTree>
    <p:extLst>
      <p:ext uri="{BB962C8B-B14F-4D97-AF65-F5344CB8AC3E}">
        <p14:creationId xmlns:p14="http://schemas.microsoft.com/office/powerpoint/2010/main" val="3770938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3</a:t>
            </a:fld>
            <a:endParaRPr lang="en-US"/>
          </a:p>
        </p:txBody>
      </p:sp>
    </p:spTree>
    <p:extLst>
      <p:ext uri="{BB962C8B-B14F-4D97-AF65-F5344CB8AC3E}">
        <p14:creationId xmlns:p14="http://schemas.microsoft.com/office/powerpoint/2010/main" val="287472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they are going to the webpage:</a:t>
            </a:r>
          </a:p>
          <a:p>
            <a:pPr marL="628650" lvl="1" indent="-171450">
              <a:buFont typeface="Arial"/>
              <a:buChar char="•"/>
            </a:pPr>
            <a:r>
              <a:rPr lang="en-US" dirty="0" smtClean="0"/>
              <a:t>Switch to the next slide.</a:t>
            </a:r>
          </a:p>
          <a:p>
            <a:pPr marL="628650" lvl="1" indent="-171450">
              <a:buFont typeface="Arial"/>
              <a:buChar char="•"/>
            </a:pPr>
            <a:r>
              <a:rPr lang="en-US" dirty="0" smtClean="0"/>
              <a:t>Go to Safari and zoom in on the map of the united states.</a:t>
            </a:r>
          </a:p>
          <a:p>
            <a:pPr marL="628650" lvl="1" indent="-171450">
              <a:buFont typeface="Arial"/>
              <a:buChar char="•"/>
            </a:pPr>
            <a:r>
              <a:rPr lang="en-US" dirty="0" smtClean="0"/>
              <a:t>Go back to Adobe.</a:t>
            </a:r>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4</a:t>
            </a:fld>
            <a:endParaRPr lang="en-US"/>
          </a:p>
        </p:txBody>
      </p:sp>
    </p:spTree>
    <p:extLst>
      <p:ext uri="{BB962C8B-B14F-4D97-AF65-F5344CB8AC3E}">
        <p14:creationId xmlns:p14="http://schemas.microsoft.com/office/powerpoint/2010/main" val="522028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A2BFDC-7F4D-8D4D-B25C-E7299A7E249C}" type="slidenum">
              <a:rPr lang="en-US" smtClean="0"/>
              <a:t>5</a:t>
            </a:fld>
            <a:endParaRPr lang="en-US"/>
          </a:p>
        </p:txBody>
      </p:sp>
    </p:spTree>
    <p:extLst>
      <p:ext uri="{BB962C8B-B14F-4D97-AF65-F5344CB8AC3E}">
        <p14:creationId xmlns:p14="http://schemas.microsoft.com/office/powerpoint/2010/main" val="186120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6</a:t>
            </a:fld>
            <a:endParaRPr lang="en-US"/>
          </a:p>
        </p:txBody>
      </p:sp>
    </p:spTree>
    <p:extLst>
      <p:ext uri="{BB962C8B-B14F-4D97-AF65-F5344CB8AC3E}">
        <p14:creationId xmlns:p14="http://schemas.microsoft.com/office/powerpoint/2010/main" val="3923655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7</a:t>
            </a:fld>
            <a:endParaRPr lang="en-US"/>
          </a:p>
        </p:txBody>
      </p:sp>
    </p:spTree>
    <p:extLst>
      <p:ext uri="{BB962C8B-B14F-4D97-AF65-F5344CB8AC3E}">
        <p14:creationId xmlns:p14="http://schemas.microsoft.com/office/powerpoint/2010/main" val="2327425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8</a:t>
            </a:fld>
            <a:endParaRPr lang="en-US"/>
          </a:p>
        </p:txBody>
      </p:sp>
    </p:spTree>
    <p:extLst>
      <p:ext uri="{BB962C8B-B14F-4D97-AF65-F5344CB8AC3E}">
        <p14:creationId xmlns:p14="http://schemas.microsoft.com/office/powerpoint/2010/main" val="2327425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A2BFDC-7F4D-8D4D-B25C-E7299A7E249C}" type="slidenum">
              <a:rPr lang="en-US" smtClean="0"/>
              <a:t>9</a:t>
            </a:fld>
            <a:endParaRPr lang="en-US"/>
          </a:p>
        </p:txBody>
      </p:sp>
    </p:spTree>
    <p:extLst>
      <p:ext uri="{BB962C8B-B14F-4D97-AF65-F5344CB8AC3E}">
        <p14:creationId xmlns:p14="http://schemas.microsoft.com/office/powerpoint/2010/main" val="2904771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436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381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063198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33371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9974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0113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667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95365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7317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7411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1735344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6/24/14</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4144912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88881" y="1631259"/>
            <a:ext cx="6361330" cy="2652874"/>
          </a:xfrm>
          <a:prstGeom prst="rect">
            <a:avLst/>
          </a:prstGeom>
          <a:solidFill>
            <a:schemeClr val="bg1"/>
          </a:solidFill>
          <a:ln>
            <a:solidFill>
              <a:schemeClr val="tx1"/>
            </a:solidFill>
          </a:ln>
          <a:effectLst>
            <a:outerShdw blurRad="40000" dist="35687" dir="37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Hand Stand T-Shir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9657" y="274638"/>
            <a:ext cx="1140554" cy="1140554"/>
          </a:xfrm>
          <a:prstGeom prst="rect">
            <a:avLst/>
          </a:prstGeom>
        </p:spPr>
      </p:pic>
      <p:sp>
        <p:nvSpPr>
          <p:cNvPr id="5" name="Title 4"/>
          <p:cNvSpPr>
            <a:spLocks noGrp="1"/>
          </p:cNvSpPr>
          <p:nvPr>
            <p:ph type="title"/>
          </p:nvPr>
        </p:nvSpPr>
        <p:spPr>
          <a:xfrm>
            <a:off x="457200" y="274638"/>
            <a:ext cx="7088896" cy="890448"/>
          </a:xfrm>
        </p:spPr>
        <p:txBody>
          <a:bodyPr>
            <a:noAutofit/>
          </a:bodyPr>
          <a:lstStyle/>
          <a:p>
            <a:pPr marL="0" indent="0"/>
            <a:r>
              <a:rPr lang="en-US" sz="2200" spc="-240" dirty="0">
                <a:latin typeface="Andale Mono"/>
                <a:cs typeface="Andale Mono"/>
              </a:rPr>
              <a:t>±5 Ways To Make Engaging Flipping </a:t>
            </a:r>
            <a:r>
              <a:rPr lang="en-US" sz="2200" spc="-240" dirty="0" smtClean="0">
                <a:latin typeface="Andale Mono"/>
                <a:cs typeface="Andale Mono"/>
              </a:rPr>
              <a:t>Videos</a:t>
            </a:r>
            <a:br>
              <a:rPr lang="en-US" sz="2200" spc="-240" dirty="0" smtClean="0">
                <a:latin typeface="Andale Mono"/>
                <a:cs typeface="Andale Mono"/>
              </a:rPr>
            </a:br>
            <a:r>
              <a:rPr lang="en-US" sz="2200" dirty="0" smtClean="0">
                <a:latin typeface="Papyrus"/>
                <a:cs typeface="Papyrus"/>
              </a:rPr>
              <a:t>by Jonathan Thomas-Palmer</a:t>
            </a:r>
            <a:endParaRPr lang="en-US" sz="2200" dirty="0">
              <a:latin typeface="Papyrus"/>
              <a:cs typeface="Papyrus"/>
            </a:endParaRPr>
          </a:p>
        </p:txBody>
      </p:sp>
      <p:sp>
        <p:nvSpPr>
          <p:cNvPr id="3" name="Subtitle 2"/>
          <p:cNvSpPr>
            <a:spLocks noGrp="1"/>
          </p:cNvSpPr>
          <p:nvPr>
            <p:ph idx="1"/>
          </p:nvPr>
        </p:nvSpPr>
        <p:spPr>
          <a:xfrm>
            <a:off x="2188881" y="1631259"/>
            <a:ext cx="6497918" cy="3231546"/>
          </a:xfrm>
        </p:spPr>
        <p:txBody>
          <a:bodyPr>
            <a:normAutofit/>
          </a:bodyPr>
          <a:lstStyle/>
          <a:p>
            <a:pPr marL="0" indent="0">
              <a:spcAft>
                <a:spcPts val="1800"/>
              </a:spcAft>
              <a:buNone/>
            </a:pPr>
            <a:r>
              <a:rPr lang="en-US" sz="2800" dirty="0" smtClean="0">
                <a:solidFill>
                  <a:schemeClr val="tx1"/>
                </a:solidFill>
                <a:latin typeface="Marion Regular"/>
                <a:cs typeface="Marion Regular"/>
              </a:rPr>
              <a:t>While we are waiting to start, please familiarize yourself with the webinar tools.  For example, you can raise your hand, agree, applaud, laugh, etc. and then, when your laughter has abated from guffaw to titter, please answer the survey question.</a:t>
            </a:r>
            <a:endParaRPr lang="en-US" sz="2800" dirty="0">
              <a:solidFill>
                <a:schemeClr val="tx1"/>
              </a:solidFill>
              <a:latin typeface="Marion Regular"/>
              <a:cs typeface="Marion Regular"/>
            </a:endParaRPr>
          </a:p>
        </p:txBody>
      </p:sp>
      <p:pic>
        <p:nvPicPr>
          <p:cNvPr id="7" name="Picture 6"/>
          <p:cNvPicPr>
            <a:picLocks noChangeAspect="1"/>
          </p:cNvPicPr>
          <p:nvPr/>
        </p:nvPicPr>
        <p:blipFill>
          <a:blip r:embed="rId4"/>
          <a:stretch>
            <a:fillRect/>
          </a:stretch>
        </p:blipFill>
        <p:spPr>
          <a:xfrm>
            <a:off x="558638" y="1415192"/>
            <a:ext cx="1424929" cy="3295829"/>
          </a:xfrm>
          <a:prstGeom prst="rect">
            <a:avLst/>
          </a:prstGeom>
        </p:spPr>
      </p:pic>
      <p:sp>
        <p:nvSpPr>
          <p:cNvPr id="8" name="TextBox 7"/>
          <p:cNvSpPr txBox="1"/>
          <p:nvPr/>
        </p:nvSpPr>
        <p:spPr>
          <a:xfrm>
            <a:off x="457200" y="4862805"/>
            <a:ext cx="8509000" cy="1800493"/>
          </a:xfrm>
          <a:prstGeom prst="rect">
            <a:avLst/>
          </a:prstGeom>
          <a:noFill/>
        </p:spPr>
        <p:txBody>
          <a:bodyPr wrap="square" rtlCol="0">
            <a:spAutoFit/>
          </a:bodyPr>
          <a:lstStyle/>
          <a:p>
            <a:pPr>
              <a:spcAft>
                <a:spcPts val="1800"/>
              </a:spcAft>
            </a:pPr>
            <a:r>
              <a:rPr lang="en-US" sz="2400" dirty="0" smtClean="0"/>
              <a:t>Scheduled start time: Wednesday, June 25</a:t>
            </a:r>
            <a:r>
              <a:rPr lang="en-US" sz="2400" baseline="30000" dirty="0" smtClean="0"/>
              <a:t>th</a:t>
            </a:r>
            <a:r>
              <a:rPr lang="en-US" sz="2400" dirty="0" smtClean="0"/>
              <a:t> @ 8:30 AM EST</a:t>
            </a:r>
          </a:p>
          <a:p>
            <a:pPr algn="ctr"/>
            <a:r>
              <a:rPr lang="en-US" sz="2400" dirty="0" smtClean="0">
                <a:latin typeface="Papyrus"/>
                <a:cs typeface="Papyrus"/>
              </a:rPr>
              <a:t>Presenter Info:</a:t>
            </a:r>
            <a:endParaRPr lang="en-US" sz="2400" dirty="0">
              <a:latin typeface="Papyrus"/>
              <a:cs typeface="Papyrus"/>
            </a:endParaRPr>
          </a:p>
          <a:p>
            <a:r>
              <a:rPr lang="en-US" sz="2400" dirty="0" err="1" smtClean="0">
                <a:latin typeface="Marion Regular"/>
                <a:cs typeface="Marion Regular"/>
              </a:rPr>
              <a:t>flippingphysics.com</a:t>
            </a:r>
            <a:r>
              <a:rPr lang="en-US" sz="2400" dirty="0" smtClean="0">
                <a:latin typeface="Marion Regular"/>
                <a:cs typeface="Marion Regular"/>
              </a:rPr>
              <a:t>   @</a:t>
            </a:r>
            <a:r>
              <a:rPr lang="en-US" sz="2400" dirty="0" err="1" smtClean="0">
                <a:latin typeface="Marion Regular"/>
                <a:cs typeface="Marion Regular"/>
              </a:rPr>
              <a:t>flippingphysics</a:t>
            </a:r>
            <a:r>
              <a:rPr lang="en-US" sz="2400" dirty="0" smtClean="0">
                <a:latin typeface="Marion Regular"/>
                <a:cs typeface="Marion Regular"/>
              </a:rPr>
              <a:t>   </a:t>
            </a:r>
            <a:r>
              <a:rPr lang="en-US" sz="2400" dirty="0" err="1" smtClean="0">
                <a:latin typeface="Marion Regular"/>
                <a:cs typeface="Marion Regular"/>
              </a:rPr>
              <a:t>jon</a:t>
            </a:r>
            <a:r>
              <a:rPr lang="en-US" sz="2400" dirty="0" err="1">
                <a:latin typeface="Marion Regular"/>
                <a:cs typeface="Marion Regular"/>
              </a:rPr>
              <a:t>@flippingphysics.com</a:t>
            </a:r>
            <a:endParaRPr lang="en-US" sz="2400" dirty="0">
              <a:latin typeface="Marion Regular"/>
              <a:cs typeface="Marion Regular"/>
            </a:endParaRPr>
          </a:p>
          <a:p>
            <a:endParaRPr lang="en-US" sz="2400" dirty="0"/>
          </a:p>
        </p:txBody>
      </p:sp>
    </p:spTree>
    <p:extLst>
      <p:ext uri="{BB962C8B-B14F-4D97-AF65-F5344CB8AC3E}">
        <p14:creationId xmlns:p14="http://schemas.microsoft.com/office/powerpoint/2010/main" val="1939145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Live video or Picture-in-Picture</a:t>
            </a:r>
          </a:p>
          <a:p>
            <a:r>
              <a:rPr lang="en-US" dirty="0" smtClean="0"/>
              <a:t>Look </a:t>
            </a:r>
            <a:r>
              <a:rPr lang="en-US" dirty="0"/>
              <a:t>in a </a:t>
            </a:r>
            <a:r>
              <a:rPr lang="en-US" dirty="0" smtClean="0"/>
              <a:t>mirror</a:t>
            </a:r>
            <a:r>
              <a:rPr lang="en-US" dirty="0"/>
              <a:t>. (Derek </a:t>
            </a:r>
            <a:r>
              <a:rPr lang="en-US" dirty="0" smtClean="0"/>
              <a:t>Muller)</a:t>
            </a:r>
          </a:p>
          <a:p>
            <a:r>
              <a:rPr lang="en-US" dirty="0" smtClean="0"/>
              <a:t>Think </a:t>
            </a:r>
            <a:r>
              <a:rPr lang="en-US" dirty="0"/>
              <a:t>about the video </a:t>
            </a:r>
            <a:r>
              <a:rPr lang="en-US" dirty="0" smtClean="0"/>
              <a:t>background.</a:t>
            </a:r>
          </a:p>
          <a:p>
            <a:pPr lvl="1"/>
            <a:r>
              <a:rPr lang="en-US" dirty="0" smtClean="0"/>
              <a:t>(</a:t>
            </a:r>
            <a:r>
              <a:rPr lang="en-US" dirty="0"/>
              <a:t>no bright lights, including a window</a:t>
            </a:r>
            <a:r>
              <a:rPr lang="en-US" dirty="0" smtClean="0"/>
              <a:t>)</a:t>
            </a:r>
          </a:p>
          <a:p>
            <a:r>
              <a:rPr lang="en-US" dirty="0" smtClean="0"/>
              <a:t>Center yourself.</a:t>
            </a:r>
          </a:p>
          <a:p>
            <a:r>
              <a:rPr lang="en-US" dirty="0"/>
              <a:t>Remain rather stationary</a:t>
            </a:r>
            <a:r>
              <a:rPr lang="en-US" dirty="0" smtClean="0"/>
              <a:t>.</a:t>
            </a:r>
          </a:p>
          <a:p>
            <a:r>
              <a:rPr lang="en-US" dirty="0"/>
              <a:t>Use Text and Equations.</a:t>
            </a:r>
          </a:p>
          <a:p>
            <a:pPr lvl="1"/>
            <a:r>
              <a:rPr lang="en-US" sz="4400" dirty="0"/>
              <a:t>Big Text &amp; </a:t>
            </a:r>
            <a:r>
              <a:rPr lang="en-US" sz="4400" dirty="0">
                <a:solidFill>
                  <a:schemeClr val="accent1"/>
                </a:solidFill>
                <a:effectLst>
                  <a:outerShdw blurRad="50800" dist="50800" dir="2700000" algn="tl" rotWithShape="0">
                    <a:srgbClr val="000000"/>
                  </a:outerShdw>
                </a:effectLst>
              </a:rPr>
              <a:t>Drop Shadow</a:t>
            </a:r>
          </a:p>
          <a:p>
            <a:endParaRPr lang="en-US" dirty="0"/>
          </a:p>
        </p:txBody>
      </p:sp>
    </p:spTree>
    <p:extLst>
      <p:ext uri="{BB962C8B-B14F-4D97-AF65-F5344CB8AC3E}">
        <p14:creationId xmlns:p14="http://schemas.microsoft.com/office/powerpoint/2010/main" val="191583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Video Length:</a:t>
            </a:r>
          </a:p>
          <a:p>
            <a:r>
              <a:rPr lang="en-US" dirty="0" smtClean="0"/>
              <a:t>Jon </a:t>
            </a:r>
            <a:r>
              <a:rPr lang="en-US" dirty="0"/>
              <a:t>Bergman, “My rule of thumb is one to 1½ minutes per grade level.</a:t>
            </a:r>
            <a:r>
              <a:rPr lang="en-US" dirty="0" smtClean="0"/>
              <a:t>”</a:t>
            </a:r>
          </a:p>
          <a:p>
            <a:r>
              <a:rPr lang="en-US" dirty="0" smtClean="0"/>
              <a:t>Flipping Physics’ Suggestion?</a:t>
            </a:r>
          </a:p>
          <a:p>
            <a:pPr lvl="1"/>
            <a:r>
              <a:rPr lang="en-US" dirty="0" smtClean="0"/>
              <a:t>I don’t have one.</a:t>
            </a:r>
          </a:p>
          <a:p>
            <a:pPr lvl="1"/>
            <a:r>
              <a:rPr lang="en-US" dirty="0" smtClean="0"/>
              <a:t>One </a:t>
            </a:r>
            <a:r>
              <a:rPr lang="en-US" dirty="0"/>
              <a:t>of my most watched videos is 63 </a:t>
            </a:r>
            <a:r>
              <a:rPr lang="en-US" dirty="0" smtClean="0"/>
              <a:t>minutes.</a:t>
            </a:r>
          </a:p>
          <a:p>
            <a:pPr lvl="1"/>
            <a:r>
              <a:rPr lang="en-US" dirty="0" smtClean="0"/>
              <a:t>One </a:t>
            </a:r>
            <a:r>
              <a:rPr lang="en-US" dirty="0"/>
              <a:t>of my most viewed videos is 59 </a:t>
            </a:r>
            <a:r>
              <a:rPr lang="en-US" dirty="0" smtClean="0"/>
              <a:t>seconds.</a:t>
            </a:r>
          </a:p>
          <a:p>
            <a:pPr lvl="1"/>
            <a:r>
              <a:rPr lang="en-US" dirty="0" smtClean="0"/>
              <a:t>You know your students and subject material.</a:t>
            </a:r>
          </a:p>
          <a:p>
            <a:endParaRPr lang="en-US" dirty="0"/>
          </a:p>
        </p:txBody>
      </p:sp>
    </p:spTree>
    <p:extLst>
      <p:ext uri="{BB962C8B-B14F-4D97-AF65-F5344CB8AC3E}">
        <p14:creationId xmlns:p14="http://schemas.microsoft.com/office/powerpoint/2010/main" val="226080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List of Don’ts</a:t>
            </a:r>
            <a:endParaRPr lang="en-US" dirty="0"/>
          </a:p>
        </p:txBody>
      </p:sp>
      <p:sp>
        <p:nvSpPr>
          <p:cNvPr id="3" name="Content Placeholder 2"/>
          <p:cNvSpPr>
            <a:spLocks noGrp="1"/>
          </p:cNvSpPr>
          <p:nvPr>
            <p:ph idx="1"/>
          </p:nvPr>
        </p:nvSpPr>
        <p:spPr/>
        <p:txBody>
          <a:bodyPr>
            <a:normAutofit/>
          </a:bodyPr>
          <a:lstStyle/>
          <a:p>
            <a:r>
              <a:rPr lang="en-US" dirty="0" smtClean="0"/>
              <a:t>Don’t use your built in microphone.</a:t>
            </a:r>
          </a:p>
          <a:p>
            <a:pPr lvl="1"/>
            <a:r>
              <a:rPr lang="en-US" dirty="0" smtClean="0"/>
              <a:t>Paul Anderson of Bozeman Biology uses “Samson </a:t>
            </a:r>
            <a:r>
              <a:rPr lang="en-US" dirty="0"/>
              <a:t>Go </a:t>
            </a:r>
            <a:r>
              <a:rPr lang="en-US" dirty="0" err="1"/>
              <a:t>Mic</a:t>
            </a:r>
            <a:r>
              <a:rPr lang="en-US" dirty="0"/>
              <a:t> Compact USB Microphone - Plug n' </a:t>
            </a:r>
            <a:r>
              <a:rPr lang="en-US" dirty="0" smtClean="0"/>
              <a:t>Play”</a:t>
            </a:r>
          </a:p>
          <a:p>
            <a:pPr lvl="1"/>
            <a:r>
              <a:rPr lang="en-US" dirty="0" smtClean="0"/>
              <a:t>It’s about $40</a:t>
            </a:r>
          </a:p>
          <a:p>
            <a:r>
              <a:rPr lang="en-US" dirty="0" smtClean="0"/>
              <a:t>Don’t ignore Audio Levels.</a:t>
            </a:r>
          </a:p>
          <a:p>
            <a:r>
              <a:rPr lang="en-US" dirty="0" smtClean="0"/>
              <a:t>Don’t be just a </a:t>
            </a:r>
            <a:r>
              <a:rPr lang="en-US" dirty="0"/>
              <a:t>Talking Head.</a:t>
            </a:r>
          </a:p>
          <a:p>
            <a:pPr lvl="1"/>
            <a:r>
              <a:rPr lang="en-US" dirty="0" smtClean="0"/>
              <a:t>Hold pertinent items</a:t>
            </a:r>
          </a:p>
          <a:p>
            <a:pPr lvl="1"/>
            <a:r>
              <a:rPr lang="en-US" dirty="0" smtClean="0"/>
              <a:t>Point at parts of the presentation</a:t>
            </a:r>
          </a:p>
          <a:p>
            <a:pPr marL="0" indent="0">
              <a:buNone/>
            </a:pPr>
            <a:endParaRPr lang="en-US" dirty="0" smtClean="0"/>
          </a:p>
        </p:txBody>
      </p:sp>
    </p:spTree>
    <p:extLst>
      <p:ext uri="{BB962C8B-B14F-4D97-AF65-F5344CB8AC3E}">
        <p14:creationId xmlns:p14="http://schemas.microsoft.com/office/powerpoint/2010/main" val="2810910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List of Don’ts</a:t>
            </a:r>
            <a:endParaRPr lang="en-US" dirty="0"/>
          </a:p>
        </p:txBody>
      </p:sp>
      <p:sp>
        <p:nvSpPr>
          <p:cNvPr id="3" name="Content Placeholder 2"/>
          <p:cNvSpPr>
            <a:spLocks noGrp="1"/>
          </p:cNvSpPr>
          <p:nvPr>
            <p:ph idx="1"/>
          </p:nvPr>
        </p:nvSpPr>
        <p:spPr/>
        <p:txBody>
          <a:bodyPr>
            <a:normAutofit/>
          </a:bodyPr>
          <a:lstStyle/>
          <a:p>
            <a:r>
              <a:rPr lang="en-US" dirty="0"/>
              <a:t>Don’t cut the video mid-sentence</a:t>
            </a:r>
            <a:r>
              <a:rPr lang="en-US" dirty="0" smtClean="0"/>
              <a:t>.</a:t>
            </a:r>
          </a:p>
          <a:p>
            <a:r>
              <a:rPr lang="en-US" dirty="0"/>
              <a:t>Don’t overuse transitions and effects</a:t>
            </a:r>
            <a:r>
              <a:rPr lang="en-US" dirty="0" smtClean="0"/>
              <a:t>.</a:t>
            </a:r>
          </a:p>
          <a:p>
            <a:r>
              <a:rPr lang="en-US" spc="-50" dirty="0"/>
              <a:t>Don’t go on at length without </a:t>
            </a:r>
            <a:r>
              <a:rPr lang="en-US" spc="-50" dirty="0" smtClean="0"/>
              <a:t>any visual change. </a:t>
            </a:r>
          </a:p>
          <a:p>
            <a:pPr lvl="1"/>
            <a:r>
              <a:rPr lang="en-US" dirty="0" smtClean="0"/>
              <a:t>Add text or graphics</a:t>
            </a:r>
            <a:endParaRPr lang="en-US" dirty="0"/>
          </a:p>
          <a:p>
            <a:r>
              <a:rPr lang="en-US" dirty="0" smtClean="0"/>
              <a:t>Don’t </a:t>
            </a:r>
            <a:r>
              <a:rPr lang="en-US" dirty="0"/>
              <a:t>film outside </a:t>
            </a:r>
            <a:r>
              <a:rPr lang="en-US" sz="2800" dirty="0"/>
              <a:t>(if you want to hear dialogue.</a:t>
            </a:r>
            <a:r>
              <a:rPr lang="en-US" sz="2800" dirty="0" smtClean="0"/>
              <a:t>)</a:t>
            </a:r>
          </a:p>
          <a:p>
            <a:pPr lvl="1"/>
            <a:r>
              <a:rPr lang="en-US" dirty="0" smtClean="0"/>
              <a:t>wind </a:t>
            </a:r>
            <a:r>
              <a:rPr lang="en-US" dirty="0"/>
              <a:t>and extraneous </a:t>
            </a:r>
            <a:r>
              <a:rPr lang="en-US" dirty="0" smtClean="0"/>
              <a:t>noises</a:t>
            </a:r>
          </a:p>
          <a:p>
            <a:r>
              <a:rPr lang="en-US" dirty="0" smtClean="0"/>
              <a:t>Don’t </a:t>
            </a:r>
            <a:r>
              <a:rPr lang="en-US" dirty="0"/>
              <a:t>have continuous background music</a:t>
            </a:r>
            <a:r>
              <a:rPr lang="en-US" dirty="0" smtClean="0"/>
              <a:t>.</a:t>
            </a:r>
          </a:p>
        </p:txBody>
      </p:sp>
    </p:spTree>
    <p:extLst>
      <p:ext uri="{BB962C8B-B14F-4D97-AF65-F5344CB8AC3E}">
        <p14:creationId xmlns:p14="http://schemas.microsoft.com/office/powerpoint/2010/main" val="398526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Opine about Don’ts!</a:t>
            </a:r>
            <a:endParaRPr lang="en-US" sz="3600" dirty="0">
              <a:latin typeface="Arial"/>
              <a:cs typeface="Arial"/>
            </a:endParaRPr>
          </a:p>
        </p:txBody>
      </p:sp>
      <p:sp>
        <p:nvSpPr>
          <p:cNvPr id="3" name="Subtitle 2"/>
          <p:cNvSpPr>
            <a:spLocks noGrp="1"/>
          </p:cNvSpPr>
          <p:nvPr>
            <p:ph idx="1"/>
          </p:nvPr>
        </p:nvSpPr>
        <p:spPr>
          <a:xfrm>
            <a:off x="801244" y="1600200"/>
            <a:ext cx="7885555" cy="4525963"/>
          </a:xfrm>
        </p:spPr>
        <p:txBody>
          <a:bodyPr>
            <a:normAutofit fontScale="92500" lnSpcReduction="10000"/>
          </a:bodyPr>
          <a:lstStyle/>
          <a:p>
            <a:pPr marL="0" indent="0">
              <a:buNone/>
            </a:pPr>
            <a:r>
              <a:rPr lang="en-US" dirty="0" smtClean="0">
                <a:solidFill>
                  <a:schemeClr val="tx1"/>
                </a:solidFill>
                <a:latin typeface="Marion Regular"/>
                <a:cs typeface="Marion Regular"/>
              </a:rPr>
              <a:t>When the link appears in the chat, click on it.  It should open up in your default web browser.  Rate each of my suggestions from 1 – 5.</a:t>
            </a:r>
          </a:p>
          <a:p>
            <a:pPr marL="0" indent="0">
              <a:buNone/>
            </a:pPr>
            <a:r>
              <a:rPr lang="en-US" dirty="0" smtClean="0">
                <a:latin typeface="Marion Regular"/>
                <a:cs typeface="Marion Regular"/>
              </a:rPr>
              <a:t>1 – Not Important</a:t>
            </a:r>
          </a:p>
          <a:p>
            <a:pPr marL="0" indent="0">
              <a:buNone/>
            </a:pPr>
            <a:r>
              <a:rPr lang="en-US" dirty="0" smtClean="0">
                <a:latin typeface="Marion Regular"/>
                <a:cs typeface="Marion Regular"/>
              </a:rPr>
              <a:t>2 – A little Important</a:t>
            </a:r>
          </a:p>
          <a:p>
            <a:pPr marL="0" indent="0">
              <a:buNone/>
            </a:pPr>
            <a:r>
              <a:rPr lang="en-US" dirty="0" smtClean="0">
                <a:latin typeface="Marion Regular"/>
                <a:cs typeface="Marion Regular"/>
              </a:rPr>
              <a:t>3 – Important</a:t>
            </a:r>
          </a:p>
          <a:p>
            <a:pPr marL="0" indent="0">
              <a:buNone/>
            </a:pPr>
            <a:r>
              <a:rPr lang="en-US" dirty="0" smtClean="0">
                <a:latin typeface="Marion Regular"/>
                <a:cs typeface="Marion Regular"/>
              </a:rPr>
              <a:t>4 – Very Important</a:t>
            </a:r>
          </a:p>
          <a:p>
            <a:pPr marL="0" indent="0">
              <a:buNone/>
            </a:pPr>
            <a:r>
              <a:rPr lang="en-US" dirty="0" smtClean="0">
                <a:latin typeface="Marion Regular"/>
                <a:cs typeface="Marion Regular"/>
              </a:rPr>
              <a:t>5 – Extremely Important</a:t>
            </a:r>
          </a:p>
          <a:p>
            <a:pPr marL="0" indent="0">
              <a:buNone/>
            </a:pPr>
            <a:r>
              <a:rPr lang="en-US" spc="-40" dirty="0" smtClean="0">
                <a:latin typeface="Marion Regular"/>
                <a:cs typeface="Marion Regular"/>
              </a:rPr>
              <a:t>(come back here when done &amp; follow instructions.)</a:t>
            </a:r>
            <a:endParaRPr lang="en-US" spc="-40" dirty="0">
              <a:latin typeface="Marion Regular"/>
              <a:cs typeface="Marion Regular"/>
            </a:endParaRPr>
          </a:p>
        </p:txBody>
      </p:sp>
    </p:spTree>
    <p:extLst>
      <p:ext uri="{BB962C8B-B14F-4D97-AF65-F5344CB8AC3E}">
        <p14:creationId xmlns:p14="http://schemas.microsoft.com/office/powerpoint/2010/main" val="3532936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7838"/>
            <a:ext cx="8229600" cy="601801"/>
          </a:xfrm>
        </p:spPr>
        <p:txBody>
          <a:bodyPr>
            <a:noAutofit/>
          </a:bodyPr>
          <a:lstStyle/>
          <a:p>
            <a:r>
              <a:rPr lang="en-US" sz="5400" dirty="0" smtClean="0"/>
              <a:t>Welcome Back!</a:t>
            </a:r>
            <a:endParaRPr lang="en-US" sz="5400" dirty="0"/>
          </a:p>
        </p:txBody>
      </p:sp>
      <p:sp>
        <p:nvSpPr>
          <p:cNvPr id="6" name="Content Placeholder 5"/>
          <p:cNvSpPr>
            <a:spLocks noGrp="1"/>
          </p:cNvSpPr>
          <p:nvPr>
            <p:ph idx="1"/>
          </p:nvPr>
        </p:nvSpPr>
        <p:spPr>
          <a:xfrm>
            <a:off x="955069" y="1430867"/>
            <a:ext cx="5237015" cy="2663741"/>
          </a:xfrm>
        </p:spPr>
        <p:txBody>
          <a:bodyPr>
            <a:normAutofit/>
          </a:bodyPr>
          <a:lstStyle/>
          <a:p>
            <a:r>
              <a:rPr lang="en-US" dirty="0" smtClean="0"/>
              <a:t>Now that you are back, </a:t>
            </a:r>
            <a:r>
              <a:rPr lang="en-US" dirty="0"/>
              <a:t>please “raise your hand” to let me know you are </a:t>
            </a:r>
            <a:r>
              <a:rPr lang="en-US" dirty="0" smtClean="0"/>
              <a:t>back.</a:t>
            </a:r>
            <a:endParaRPr lang="en-US" dirty="0"/>
          </a:p>
          <a:p>
            <a:endParaRPr lang="en-US" dirty="0" smtClean="0"/>
          </a:p>
        </p:txBody>
      </p:sp>
      <p:pic>
        <p:nvPicPr>
          <p:cNvPr id="8" name="Picture 7"/>
          <p:cNvPicPr>
            <a:picLocks noChangeAspect="1"/>
          </p:cNvPicPr>
          <p:nvPr/>
        </p:nvPicPr>
        <p:blipFill>
          <a:blip r:embed="rId3"/>
          <a:stretch>
            <a:fillRect/>
          </a:stretch>
        </p:blipFill>
        <p:spPr>
          <a:xfrm>
            <a:off x="6192084" y="1227667"/>
            <a:ext cx="2198383" cy="5084811"/>
          </a:xfrm>
          <a:prstGeom prst="rect">
            <a:avLst/>
          </a:prstGeom>
        </p:spPr>
      </p:pic>
    </p:spTree>
    <p:extLst>
      <p:ext uri="{BB962C8B-B14F-4D97-AF65-F5344CB8AC3E}">
        <p14:creationId xmlns:p14="http://schemas.microsoft.com/office/powerpoint/2010/main" val="263356885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List of Do’s</a:t>
            </a:r>
            <a:endParaRPr lang="en-US" dirty="0"/>
          </a:p>
        </p:txBody>
      </p:sp>
      <p:sp>
        <p:nvSpPr>
          <p:cNvPr id="3" name="Content Placeholder 2"/>
          <p:cNvSpPr>
            <a:spLocks noGrp="1"/>
          </p:cNvSpPr>
          <p:nvPr>
            <p:ph idx="1"/>
          </p:nvPr>
        </p:nvSpPr>
        <p:spPr/>
        <p:txBody>
          <a:bodyPr>
            <a:normAutofit/>
          </a:bodyPr>
          <a:lstStyle/>
          <a:p>
            <a:r>
              <a:rPr lang="en-US" dirty="0" smtClean="0"/>
              <a:t>Enjoy </a:t>
            </a:r>
            <a:r>
              <a:rPr lang="en-US" dirty="0"/>
              <a:t>yourself</a:t>
            </a:r>
            <a:r>
              <a:rPr lang="en-US" dirty="0" smtClean="0"/>
              <a:t>.</a:t>
            </a:r>
          </a:p>
          <a:p>
            <a:r>
              <a:rPr lang="en-US" dirty="0"/>
              <a:t>Look at the Video Camera</a:t>
            </a:r>
            <a:r>
              <a:rPr lang="en-US" dirty="0" smtClean="0"/>
              <a:t>!</a:t>
            </a:r>
          </a:p>
          <a:p>
            <a:r>
              <a:rPr lang="en-US" dirty="0" smtClean="0"/>
              <a:t>Collaborate.</a:t>
            </a:r>
          </a:p>
          <a:p>
            <a:pPr lvl="1"/>
            <a:r>
              <a:rPr lang="en-US" dirty="0" smtClean="0"/>
              <a:t>Colleagues and Students.</a:t>
            </a:r>
          </a:p>
          <a:p>
            <a:r>
              <a:rPr lang="en-US" dirty="0"/>
              <a:t>Be Creative</a:t>
            </a:r>
            <a:r>
              <a:rPr lang="en-US" dirty="0" smtClean="0"/>
              <a:t>.</a:t>
            </a:r>
          </a:p>
          <a:p>
            <a:pPr lvl="1"/>
            <a:r>
              <a:rPr lang="en-US" dirty="0" smtClean="0"/>
              <a:t>Avalanche Effect</a:t>
            </a:r>
          </a:p>
          <a:p>
            <a:pPr lvl="2"/>
            <a:r>
              <a:rPr lang="en-US" dirty="0" smtClean="0"/>
              <a:t>iPhone App - Action Movie </a:t>
            </a:r>
            <a:r>
              <a:rPr lang="en-US" dirty="0"/>
              <a:t>FX (free)</a:t>
            </a:r>
            <a:endParaRPr lang="en-US" dirty="0" smtClean="0"/>
          </a:p>
          <a:p>
            <a:pPr lvl="2"/>
            <a:r>
              <a:rPr lang="en-US" dirty="0" smtClean="0"/>
              <a:t>My children</a:t>
            </a:r>
          </a:p>
          <a:p>
            <a:pPr lvl="2"/>
            <a:endParaRPr lang="en-US" dirty="0" smtClean="0"/>
          </a:p>
        </p:txBody>
      </p:sp>
    </p:spTree>
    <p:extLst>
      <p:ext uri="{BB962C8B-B14F-4D97-AF65-F5344CB8AC3E}">
        <p14:creationId xmlns:p14="http://schemas.microsoft.com/office/powerpoint/2010/main" val="373617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List of Do’s</a:t>
            </a:r>
            <a:endParaRPr lang="en-US" dirty="0"/>
          </a:p>
        </p:txBody>
      </p:sp>
      <p:sp>
        <p:nvSpPr>
          <p:cNvPr id="3" name="Content Placeholder 2"/>
          <p:cNvSpPr>
            <a:spLocks noGrp="1"/>
          </p:cNvSpPr>
          <p:nvPr>
            <p:ph idx="1"/>
          </p:nvPr>
        </p:nvSpPr>
        <p:spPr/>
        <p:txBody>
          <a:bodyPr>
            <a:normAutofit/>
          </a:bodyPr>
          <a:lstStyle/>
          <a:p>
            <a:r>
              <a:rPr lang="en-US" dirty="0" smtClean="0"/>
              <a:t>Provide Lecture Notes.</a:t>
            </a:r>
          </a:p>
          <a:p>
            <a:r>
              <a:rPr lang="en-US" dirty="0" smtClean="0"/>
              <a:t>Have </a:t>
            </a:r>
            <a:r>
              <a:rPr lang="en-US" dirty="0"/>
              <a:t>a </a:t>
            </a:r>
            <a:r>
              <a:rPr lang="en-US" dirty="0" smtClean="0"/>
              <a:t>theme.</a:t>
            </a:r>
          </a:p>
          <a:p>
            <a:pPr lvl="1"/>
            <a:r>
              <a:rPr lang="en-US" dirty="0" smtClean="0"/>
              <a:t>Every 10 videos or so …</a:t>
            </a:r>
          </a:p>
          <a:p>
            <a:r>
              <a:rPr lang="en-US" dirty="0" smtClean="0"/>
              <a:t>Use </a:t>
            </a:r>
            <a:r>
              <a:rPr lang="en-US" dirty="0"/>
              <a:t>A </a:t>
            </a:r>
            <a:r>
              <a:rPr lang="en-US" dirty="0" smtClean="0"/>
              <a:t>Script.</a:t>
            </a:r>
          </a:p>
          <a:p>
            <a:r>
              <a:rPr lang="en-US" dirty="0"/>
              <a:t>Make Mistakes / Address Misconceptions</a:t>
            </a:r>
          </a:p>
          <a:p>
            <a:r>
              <a:rPr lang="en-US" dirty="0" smtClean="0"/>
              <a:t>Fast</a:t>
            </a:r>
            <a:r>
              <a:rPr lang="en-US" dirty="0"/>
              <a:t>-Forward </a:t>
            </a:r>
            <a:r>
              <a:rPr lang="en-US" dirty="0" smtClean="0"/>
              <a:t>when necessary</a:t>
            </a:r>
          </a:p>
          <a:p>
            <a:pPr lvl="1"/>
            <a:r>
              <a:rPr lang="en-US" dirty="0" smtClean="0"/>
              <a:t>Saved 50 seconds </a:t>
            </a:r>
            <a:r>
              <a:rPr lang="en-US" dirty="0" smtClean="0">
                <a:sym typeface="Wingdings"/>
              </a:rPr>
              <a:t> 3 classes of 30 students over 10 years saves 45,000 seconds or 12.5 hours.</a:t>
            </a:r>
            <a:endParaRPr lang="en-US" dirty="0"/>
          </a:p>
          <a:p>
            <a:endParaRPr lang="en-US" dirty="0" smtClean="0"/>
          </a:p>
        </p:txBody>
      </p:sp>
    </p:spTree>
    <p:extLst>
      <p:ext uri="{BB962C8B-B14F-4D97-AF65-F5344CB8AC3E}">
        <p14:creationId xmlns:p14="http://schemas.microsoft.com/office/powerpoint/2010/main" val="3122759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Opine!</a:t>
            </a:r>
            <a:endParaRPr lang="en-US" sz="3600" dirty="0">
              <a:latin typeface="Arial"/>
              <a:cs typeface="Arial"/>
            </a:endParaRPr>
          </a:p>
        </p:txBody>
      </p:sp>
      <p:sp>
        <p:nvSpPr>
          <p:cNvPr id="3" name="Subtitle 2"/>
          <p:cNvSpPr>
            <a:spLocks noGrp="1"/>
          </p:cNvSpPr>
          <p:nvPr>
            <p:ph idx="1"/>
          </p:nvPr>
        </p:nvSpPr>
        <p:spPr>
          <a:xfrm>
            <a:off x="801244" y="1600200"/>
            <a:ext cx="7885555" cy="4525963"/>
          </a:xfrm>
        </p:spPr>
        <p:txBody>
          <a:bodyPr>
            <a:normAutofit fontScale="92500" lnSpcReduction="10000"/>
          </a:bodyPr>
          <a:lstStyle/>
          <a:p>
            <a:pPr marL="0" indent="0">
              <a:buNone/>
            </a:pPr>
            <a:r>
              <a:rPr lang="en-US" dirty="0" smtClean="0">
                <a:solidFill>
                  <a:schemeClr val="tx1"/>
                </a:solidFill>
                <a:latin typeface="Marion Regular"/>
                <a:cs typeface="Marion Regular"/>
              </a:rPr>
              <a:t>When the link appears in the chat, click on it.  It should open up in your default web browser.  Rate each of my suggestions from 1 – 5.</a:t>
            </a:r>
          </a:p>
          <a:p>
            <a:pPr marL="0" indent="0">
              <a:buNone/>
            </a:pPr>
            <a:r>
              <a:rPr lang="en-US" dirty="0" smtClean="0">
                <a:latin typeface="Marion Regular"/>
                <a:cs typeface="Marion Regular"/>
              </a:rPr>
              <a:t>1 – Not Important</a:t>
            </a:r>
          </a:p>
          <a:p>
            <a:pPr marL="0" indent="0">
              <a:buNone/>
            </a:pPr>
            <a:r>
              <a:rPr lang="en-US" dirty="0" smtClean="0">
                <a:latin typeface="Marion Regular"/>
                <a:cs typeface="Marion Regular"/>
              </a:rPr>
              <a:t>2 – A little Important</a:t>
            </a:r>
          </a:p>
          <a:p>
            <a:pPr marL="0" indent="0">
              <a:buNone/>
            </a:pPr>
            <a:r>
              <a:rPr lang="en-US" dirty="0" smtClean="0">
                <a:latin typeface="Marion Regular"/>
                <a:cs typeface="Marion Regular"/>
              </a:rPr>
              <a:t>3 – Important</a:t>
            </a:r>
          </a:p>
          <a:p>
            <a:pPr marL="0" indent="0">
              <a:buNone/>
            </a:pPr>
            <a:r>
              <a:rPr lang="en-US" dirty="0" smtClean="0">
                <a:latin typeface="Marion Regular"/>
                <a:cs typeface="Marion Regular"/>
              </a:rPr>
              <a:t>4 – Very Important</a:t>
            </a:r>
          </a:p>
          <a:p>
            <a:pPr marL="0" indent="0">
              <a:buNone/>
            </a:pPr>
            <a:r>
              <a:rPr lang="en-US" dirty="0" smtClean="0">
                <a:latin typeface="Marion Regular"/>
                <a:cs typeface="Marion Regular"/>
              </a:rPr>
              <a:t>5 – Extremely Important</a:t>
            </a:r>
          </a:p>
          <a:p>
            <a:pPr marL="0" indent="0">
              <a:buNone/>
            </a:pPr>
            <a:r>
              <a:rPr lang="en-US" spc="-40" dirty="0" smtClean="0">
                <a:latin typeface="Marion Regular"/>
                <a:cs typeface="Marion Regular"/>
              </a:rPr>
              <a:t>(come back here when done &amp; follow instructions.)</a:t>
            </a:r>
            <a:endParaRPr lang="en-US" spc="-40" dirty="0">
              <a:latin typeface="Marion Regular"/>
              <a:cs typeface="Marion Regular"/>
            </a:endParaRPr>
          </a:p>
        </p:txBody>
      </p:sp>
    </p:spTree>
    <p:extLst>
      <p:ext uri="{BB962C8B-B14F-4D97-AF65-F5344CB8AC3E}">
        <p14:creationId xmlns:p14="http://schemas.microsoft.com/office/powerpoint/2010/main" val="33121456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7838"/>
            <a:ext cx="8229600" cy="601801"/>
          </a:xfrm>
        </p:spPr>
        <p:txBody>
          <a:bodyPr>
            <a:noAutofit/>
          </a:bodyPr>
          <a:lstStyle/>
          <a:p>
            <a:r>
              <a:rPr lang="en-US" sz="5400" dirty="0" smtClean="0"/>
              <a:t>Your Suggestions!</a:t>
            </a:r>
            <a:endParaRPr lang="en-US" sz="5400" dirty="0"/>
          </a:p>
        </p:txBody>
      </p:sp>
      <p:sp>
        <p:nvSpPr>
          <p:cNvPr id="6" name="Content Placeholder 5"/>
          <p:cNvSpPr>
            <a:spLocks noGrp="1"/>
          </p:cNvSpPr>
          <p:nvPr>
            <p:ph idx="1"/>
          </p:nvPr>
        </p:nvSpPr>
        <p:spPr>
          <a:xfrm>
            <a:off x="955069" y="1430867"/>
            <a:ext cx="5237015" cy="2663741"/>
          </a:xfrm>
        </p:spPr>
        <p:txBody>
          <a:bodyPr>
            <a:normAutofit/>
          </a:bodyPr>
          <a:lstStyle/>
          <a:p>
            <a:r>
              <a:rPr lang="en-US" dirty="0" smtClean="0"/>
              <a:t>Now that you are back, please take the time to add your suggestions to the “Chat” pod.</a:t>
            </a:r>
          </a:p>
        </p:txBody>
      </p:sp>
      <p:pic>
        <p:nvPicPr>
          <p:cNvPr id="8" name="Picture 7"/>
          <p:cNvPicPr>
            <a:picLocks noChangeAspect="1"/>
          </p:cNvPicPr>
          <p:nvPr/>
        </p:nvPicPr>
        <p:blipFill>
          <a:blip r:embed="rId3"/>
          <a:stretch>
            <a:fillRect/>
          </a:stretch>
        </p:blipFill>
        <p:spPr>
          <a:xfrm>
            <a:off x="6192084" y="1227667"/>
            <a:ext cx="2198383" cy="5084811"/>
          </a:xfrm>
          <a:prstGeom prst="rect">
            <a:avLst/>
          </a:prstGeom>
        </p:spPr>
      </p:pic>
      <p:sp>
        <p:nvSpPr>
          <p:cNvPr id="3" name="Rectangle 2"/>
          <p:cNvSpPr/>
          <p:nvPr/>
        </p:nvSpPr>
        <p:spPr>
          <a:xfrm>
            <a:off x="955069" y="4094608"/>
            <a:ext cx="5237016" cy="1569660"/>
          </a:xfrm>
          <a:prstGeom prst="rect">
            <a:avLst/>
          </a:prstGeom>
        </p:spPr>
        <p:txBody>
          <a:bodyPr wrap="square">
            <a:spAutoFit/>
          </a:bodyPr>
          <a:lstStyle/>
          <a:p>
            <a:pPr marL="285750" indent="-285750">
              <a:buFont typeface="Arial"/>
              <a:buChar char="•"/>
            </a:pPr>
            <a:r>
              <a:rPr lang="en-US" sz="3200" dirty="0"/>
              <a:t>Once you are done, please “raise your hand” to let me know you are done.</a:t>
            </a:r>
          </a:p>
        </p:txBody>
      </p:sp>
    </p:spTree>
    <p:extLst>
      <p:ext uri="{BB962C8B-B14F-4D97-AF65-F5344CB8AC3E}">
        <p14:creationId xmlns:p14="http://schemas.microsoft.com/office/powerpoint/2010/main" val="3079318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Jonathan Thomas-Palmer</a:t>
            </a:r>
            <a:endParaRPr lang="en-US" sz="3600" dirty="0">
              <a:latin typeface="Arial"/>
              <a:cs typeface="Arial"/>
            </a:endParaRPr>
          </a:p>
        </p:txBody>
      </p:sp>
      <p:sp>
        <p:nvSpPr>
          <p:cNvPr id="3" name="Subtitle 2"/>
          <p:cNvSpPr>
            <a:spLocks noGrp="1"/>
          </p:cNvSpPr>
          <p:nvPr>
            <p:ph idx="1"/>
          </p:nvPr>
        </p:nvSpPr>
        <p:spPr>
          <a:xfrm>
            <a:off x="767150" y="1600200"/>
            <a:ext cx="7919650" cy="4525963"/>
          </a:xfrm>
        </p:spPr>
        <p:txBody>
          <a:bodyPr>
            <a:normAutofit/>
          </a:bodyPr>
          <a:lstStyle/>
          <a:p>
            <a:pPr marL="0" indent="0" algn="l">
              <a:buNone/>
            </a:pPr>
            <a:r>
              <a:rPr lang="en-US" dirty="0" smtClean="0">
                <a:solidFill>
                  <a:schemeClr val="tx1"/>
                </a:solidFill>
                <a:latin typeface="Marion Regular"/>
                <a:cs typeface="Marion Regular"/>
              </a:rPr>
              <a:t>13 year High School Physics teacher</a:t>
            </a:r>
          </a:p>
          <a:p>
            <a:pPr marL="914400" lvl="1" indent="-457200" algn="l">
              <a:buFont typeface="Arial"/>
              <a:buChar char="•"/>
            </a:pPr>
            <a:r>
              <a:rPr lang="en-US" sz="3200" dirty="0" smtClean="0">
                <a:solidFill>
                  <a:schemeClr val="tx1"/>
                </a:solidFill>
                <a:latin typeface="Marion Regular"/>
                <a:cs typeface="Marion Regular"/>
              </a:rPr>
              <a:t>College Prep Physics</a:t>
            </a:r>
          </a:p>
          <a:p>
            <a:pPr marL="914400" lvl="1" indent="-457200" algn="l">
              <a:buFont typeface="Arial"/>
              <a:buChar char="•"/>
            </a:pPr>
            <a:r>
              <a:rPr lang="en-US" sz="3200" dirty="0" smtClean="0">
                <a:solidFill>
                  <a:schemeClr val="tx1"/>
                </a:solidFill>
                <a:latin typeface="Marion Regular"/>
                <a:cs typeface="Marion Regular"/>
              </a:rPr>
              <a:t>AP Physics C: Mechanics</a:t>
            </a:r>
          </a:p>
          <a:p>
            <a:pPr marL="914400" lvl="1" indent="-457200" algn="l">
              <a:buFont typeface="Arial"/>
              <a:buChar char="•"/>
            </a:pPr>
            <a:r>
              <a:rPr lang="en-US" sz="3200" dirty="0" smtClean="0">
                <a:latin typeface="Marion Regular"/>
                <a:cs typeface="Marion Regular"/>
              </a:rPr>
              <a:t>AP Physics C: Electricity &amp; Magnetism</a:t>
            </a:r>
            <a:endParaRPr lang="en-US" sz="3200" dirty="0" smtClean="0">
              <a:solidFill>
                <a:schemeClr val="tx1"/>
              </a:solidFill>
              <a:latin typeface="Marion Regular"/>
              <a:cs typeface="Marion Regular"/>
            </a:endParaRPr>
          </a:p>
          <a:p>
            <a:pPr algn="l"/>
            <a:endParaRPr lang="en-US" dirty="0">
              <a:solidFill>
                <a:schemeClr val="tx1"/>
              </a:solidFill>
              <a:latin typeface="Marion Regular"/>
              <a:cs typeface="Marion Regular"/>
            </a:endParaRPr>
          </a:p>
          <a:p>
            <a:pPr marL="0" indent="0">
              <a:buNone/>
            </a:pPr>
            <a:r>
              <a:rPr lang="en-US" dirty="0" smtClean="0">
                <a:solidFill>
                  <a:schemeClr val="tx1"/>
                </a:solidFill>
                <a:latin typeface="Marion Regular"/>
                <a:cs typeface="Marion Regular"/>
              </a:rPr>
              <a:t>Flipping Physics</a:t>
            </a:r>
            <a:r>
              <a:rPr lang="en-US" baseline="30000" dirty="0">
                <a:latin typeface="Marion Regular"/>
                <a:cs typeface="Marion Regular"/>
              </a:rPr>
              <a:t>®</a:t>
            </a:r>
            <a:endParaRPr lang="en-US" dirty="0" smtClean="0">
              <a:solidFill>
                <a:schemeClr val="tx1"/>
              </a:solidFill>
              <a:latin typeface="Marion Regular"/>
              <a:cs typeface="Marion Regular"/>
            </a:endParaRPr>
          </a:p>
          <a:p>
            <a:pPr marL="0" indent="0" algn="l">
              <a:buNone/>
            </a:pPr>
            <a:r>
              <a:rPr lang="en-US" dirty="0" smtClean="0">
                <a:latin typeface="Marion Regular"/>
                <a:cs typeface="Marion Regular"/>
              </a:rPr>
              <a:t>	</a:t>
            </a:r>
            <a:r>
              <a:rPr lang="en-US" dirty="0" smtClean="0">
                <a:solidFill>
                  <a:schemeClr val="tx1"/>
                </a:solidFill>
                <a:latin typeface="Marion Regular"/>
                <a:cs typeface="Marion Regular"/>
              </a:rPr>
              <a:t>⤷ Free Physics Educational Videos</a:t>
            </a:r>
          </a:p>
          <a:p>
            <a:endParaRPr lang="en-US" dirty="0" smtClean="0">
              <a:solidFill>
                <a:schemeClr val="tx1"/>
              </a:solidFill>
              <a:latin typeface="Papyrus"/>
              <a:cs typeface="Papyrus"/>
            </a:endParaRPr>
          </a:p>
          <a:p>
            <a:endParaRPr lang="en-US" dirty="0">
              <a:solidFill>
                <a:schemeClr val="tx1"/>
              </a:solidFill>
              <a:latin typeface="Papyrus"/>
              <a:cs typeface="Papyrus"/>
            </a:endParaRPr>
          </a:p>
        </p:txBody>
      </p:sp>
    </p:spTree>
    <p:extLst>
      <p:ext uri="{BB962C8B-B14F-4D97-AF65-F5344CB8AC3E}">
        <p14:creationId xmlns:p14="http://schemas.microsoft.com/office/powerpoint/2010/main" val="353255005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
            <a:ext cx="9144000" cy="68580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719528" y="4351965"/>
            <a:ext cx="1717551" cy="1062842"/>
          </a:xfrm>
          <a:prstGeom prst="rect">
            <a:avLst/>
          </a:prstGeom>
          <a:solidFill>
            <a:schemeClr val="bg1"/>
          </a:solidFill>
          <a:ln>
            <a:solidFill>
              <a:schemeClr val="tx1"/>
            </a:solidFill>
          </a:ln>
          <a:effectLst>
            <a:outerShdw blurRad="40000" dist="23000" dir="135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936582" y="1883599"/>
            <a:ext cx="3961307" cy="2141924"/>
          </a:xfrm>
          <a:prstGeom prst="rect">
            <a:avLst/>
          </a:prstGeom>
          <a:solidFill>
            <a:schemeClr val="bg1"/>
          </a:solidFill>
          <a:ln>
            <a:solidFill>
              <a:schemeClr val="tx1"/>
            </a:solidFill>
          </a:ln>
          <a:effectLst>
            <a:outerShdw blurRad="40000" dist="23000" dir="135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274638"/>
            <a:ext cx="6606114" cy="1143000"/>
          </a:xfrm>
        </p:spPr>
        <p:txBody>
          <a:bodyPr>
            <a:normAutofit/>
          </a:bodyPr>
          <a:lstStyle/>
          <a:p>
            <a:pPr marL="0" indent="0"/>
            <a:r>
              <a:rPr lang="en-US" sz="3600" dirty="0" smtClean="0">
                <a:latin typeface="Marion Regular"/>
                <a:cs typeface="Marion Regular"/>
              </a:rPr>
              <a:t>Thank You!</a:t>
            </a:r>
            <a:endParaRPr lang="en-US" sz="3600" dirty="0">
              <a:latin typeface="Marion Regular"/>
              <a:cs typeface="Marion Regular"/>
            </a:endParaRPr>
          </a:p>
        </p:txBody>
      </p:sp>
      <p:sp>
        <p:nvSpPr>
          <p:cNvPr id="3" name="Subtitle 2"/>
          <p:cNvSpPr>
            <a:spLocks noGrp="1"/>
          </p:cNvSpPr>
          <p:nvPr>
            <p:ph idx="1"/>
          </p:nvPr>
        </p:nvSpPr>
        <p:spPr>
          <a:xfrm>
            <a:off x="936582" y="1883599"/>
            <a:ext cx="4129231" cy="2272923"/>
          </a:xfrm>
        </p:spPr>
        <p:txBody>
          <a:bodyPr>
            <a:normAutofit/>
          </a:bodyPr>
          <a:lstStyle/>
          <a:p>
            <a:pPr marL="0" indent="0">
              <a:buNone/>
            </a:pPr>
            <a:r>
              <a:rPr lang="en-US" sz="2800" dirty="0" smtClean="0">
                <a:solidFill>
                  <a:schemeClr val="tx1"/>
                </a:solidFill>
                <a:latin typeface="Marion Regular"/>
                <a:cs typeface="Marion Regular"/>
              </a:rPr>
              <a:t>Jonathan Thomas-Palmer</a:t>
            </a:r>
          </a:p>
          <a:p>
            <a:pPr marL="0" indent="0">
              <a:buNone/>
            </a:pPr>
            <a:r>
              <a:rPr lang="en-US" sz="2800" dirty="0" err="1" smtClean="0">
                <a:latin typeface="Marion Regular"/>
                <a:cs typeface="Marion Regular"/>
              </a:rPr>
              <a:t>www.flippingphysics.com</a:t>
            </a:r>
            <a:endParaRPr lang="en-US" sz="2800" dirty="0" smtClean="0">
              <a:latin typeface="Marion Regular"/>
              <a:cs typeface="Marion Regular"/>
            </a:endParaRPr>
          </a:p>
          <a:p>
            <a:pPr marL="0" indent="0">
              <a:buNone/>
            </a:pPr>
            <a:r>
              <a:rPr lang="en-US" sz="2800" dirty="0" smtClean="0">
                <a:solidFill>
                  <a:schemeClr val="tx1"/>
                </a:solidFill>
                <a:latin typeface="Marion Regular"/>
                <a:cs typeface="Marion Regular"/>
              </a:rPr>
              <a:t>@</a:t>
            </a:r>
            <a:r>
              <a:rPr lang="en-US" sz="2800" dirty="0" err="1" smtClean="0">
                <a:solidFill>
                  <a:schemeClr val="tx1"/>
                </a:solidFill>
                <a:latin typeface="Marion Regular"/>
                <a:cs typeface="Marion Regular"/>
              </a:rPr>
              <a:t>flippingphysics</a:t>
            </a:r>
            <a:endParaRPr lang="en-US" sz="2800" dirty="0" smtClean="0">
              <a:solidFill>
                <a:schemeClr val="tx1"/>
              </a:solidFill>
              <a:latin typeface="Marion Regular"/>
              <a:cs typeface="Marion Regular"/>
            </a:endParaRPr>
          </a:p>
          <a:p>
            <a:pPr marL="0" indent="0">
              <a:buNone/>
            </a:pPr>
            <a:r>
              <a:rPr lang="en-US" sz="2800" dirty="0" err="1" smtClean="0">
                <a:latin typeface="Marion Regular"/>
                <a:cs typeface="Marion Regular"/>
              </a:rPr>
              <a:t>jon@flippingphysics.com</a:t>
            </a:r>
            <a:endParaRPr lang="en-US" sz="2800" dirty="0" smtClean="0">
              <a:solidFill>
                <a:schemeClr val="tx1"/>
              </a:solidFill>
              <a:latin typeface="Marion Regular"/>
              <a:cs typeface="Marion Regular"/>
            </a:endParaRPr>
          </a:p>
          <a:p>
            <a:pPr marL="0" indent="0">
              <a:buNone/>
            </a:pPr>
            <a:endParaRPr lang="en-US" sz="2800" dirty="0">
              <a:solidFill>
                <a:schemeClr val="tx1"/>
              </a:solidFill>
              <a:latin typeface="Marion Regular"/>
              <a:cs typeface="Marion Regular"/>
            </a:endParaRPr>
          </a:p>
        </p:txBody>
      </p:sp>
      <p:pic>
        <p:nvPicPr>
          <p:cNvPr id="4" name="Picture 3" descr="Hand Stand T-Shirt.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3314" y="281076"/>
            <a:ext cx="1319124" cy="1319124"/>
          </a:xfrm>
          <a:prstGeom prst="rect">
            <a:avLst/>
          </a:prstGeom>
        </p:spPr>
      </p:pic>
      <p:sp>
        <p:nvSpPr>
          <p:cNvPr id="6" name="Subtitle 2"/>
          <p:cNvSpPr txBox="1">
            <a:spLocks/>
          </p:cNvSpPr>
          <p:nvPr/>
        </p:nvSpPr>
        <p:spPr>
          <a:xfrm>
            <a:off x="3307848" y="4349405"/>
            <a:ext cx="4129231" cy="22729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Arial"/>
              <a:buNone/>
            </a:pPr>
            <a:r>
              <a:rPr lang="en-US" sz="2800" dirty="0" smtClean="0">
                <a:latin typeface="Marion Regular"/>
                <a:cs typeface="Marion Regular"/>
              </a:rPr>
              <a:t>FlipCon14</a:t>
            </a:r>
          </a:p>
          <a:p>
            <a:pPr marL="0" indent="0" algn="r">
              <a:buFont typeface="Arial"/>
              <a:buNone/>
            </a:pPr>
            <a:r>
              <a:rPr lang="en-US" sz="2800" dirty="0" smtClean="0">
                <a:latin typeface="Marion Regular"/>
                <a:cs typeface="Marion Regular"/>
              </a:rPr>
              <a:t>2014.06.25</a:t>
            </a:r>
            <a:endParaRPr lang="en-US" sz="2800" dirty="0">
              <a:latin typeface="Marion Regular"/>
              <a:cs typeface="Marion Regular"/>
            </a:endParaRPr>
          </a:p>
        </p:txBody>
      </p:sp>
    </p:spTree>
    <p:extLst>
      <p:ext uri="{BB962C8B-B14F-4D97-AF65-F5344CB8AC3E}">
        <p14:creationId xmlns:p14="http://schemas.microsoft.com/office/powerpoint/2010/main" val="3506204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The Geographic Location Survey!</a:t>
            </a:r>
            <a:endParaRPr lang="en-US" sz="3600" dirty="0">
              <a:latin typeface="Arial"/>
              <a:cs typeface="Arial"/>
            </a:endParaRPr>
          </a:p>
        </p:txBody>
      </p:sp>
      <p:sp>
        <p:nvSpPr>
          <p:cNvPr id="3" name="Subtitle 2"/>
          <p:cNvSpPr>
            <a:spLocks noGrp="1"/>
          </p:cNvSpPr>
          <p:nvPr>
            <p:ph idx="1"/>
          </p:nvPr>
        </p:nvSpPr>
        <p:spPr>
          <a:xfrm>
            <a:off x="826816" y="1600200"/>
            <a:ext cx="7859983" cy="4525963"/>
          </a:xfrm>
        </p:spPr>
        <p:txBody>
          <a:bodyPr>
            <a:normAutofit/>
          </a:bodyPr>
          <a:lstStyle/>
          <a:p>
            <a:pPr marL="0" indent="0">
              <a:buNone/>
            </a:pPr>
            <a:r>
              <a:rPr lang="en-US" dirty="0" smtClean="0">
                <a:solidFill>
                  <a:schemeClr val="tx1"/>
                </a:solidFill>
                <a:latin typeface="Marion Regular"/>
                <a:cs typeface="Marion Regular"/>
              </a:rPr>
              <a:t>a.k.a. “Can I find you on planet Earth?”</a:t>
            </a:r>
          </a:p>
          <a:p>
            <a:pPr marL="0" indent="0">
              <a:buNone/>
            </a:pPr>
            <a:endParaRPr lang="en-US" dirty="0">
              <a:solidFill>
                <a:schemeClr val="tx1"/>
              </a:solidFill>
              <a:latin typeface="Marion Regular"/>
              <a:cs typeface="Marion Regular"/>
            </a:endParaRPr>
          </a:p>
        </p:txBody>
      </p:sp>
      <p:pic>
        <p:nvPicPr>
          <p:cNvPr id="6" name="Picture 5"/>
          <p:cNvPicPr>
            <a:picLocks noChangeAspect="1"/>
          </p:cNvPicPr>
          <p:nvPr/>
        </p:nvPicPr>
        <p:blipFill>
          <a:blip r:embed="rId3"/>
          <a:stretch>
            <a:fillRect/>
          </a:stretch>
        </p:blipFill>
        <p:spPr>
          <a:xfrm>
            <a:off x="1088307" y="2188047"/>
            <a:ext cx="6845300" cy="4203700"/>
          </a:xfrm>
          <a:prstGeom prst="rect">
            <a:avLst/>
          </a:prstGeom>
        </p:spPr>
      </p:pic>
    </p:spTree>
    <p:extLst>
      <p:ext uri="{BB962C8B-B14F-4D97-AF65-F5344CB8AC3E}">
        <p14:creationId xmlns:p14="http://schemas.microsoft.com/office/powerpoint/2010/main" val="17521867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The Geographic Location Survey!</a:t>
            </a:r>
            <a:endParaRPr lang="en-US" sz="3600" dirty="0">
              <a:latin typeface="Arial"/>
              <a:cs typeface="Arial"/>
            </a:endParaRPr>
          </a:p>
        </p:txBody>
      </p:sp>
      <p:sp>
        <p:nvSpPr>
          <p:cNvPr id="3" name="Subtitle 2"/>
          <p:cNvSpPr>
            <a:spLocks noGrp="1"/>
          </p:cNvSpPr>
          <p:nvPr>
            <p:ph idx="1"/>
          </p:nvPr>
        </p:nvSpPr>
        <p:spPr>
          <a:xfrm>
            <a:off x="801244" y="1600200"/>
            <a:ext cx="7885555" cy="4525963"/>
          </a:xfrm>
        </p:spPr>
        <p:txBody>
          <a:bodyPr>
            <a:normAutofit/>
          </a:bodyPr>
          <a:lstStyle/>
          <a:p>
            <a:pPr marL="0" indent="0">
              <a:buNone/>
            </a:pPr>
            <a:r>
              <a:rPr lang="en-US" dirty="0" smtClean="0">
                <a:solidFill>
                  <a:schemeClr val="tx1"/>
                </a:solidFill>
                <a:latin typeface="Marion Regular"/>
                <a:cs typeface="Marion Regular"/>
              </a:rPr>
              <a:t>a.k.a. “Can I find you on planet Earth?”</a:t>
            </a:r>
          </a:p>
          <a:p>
            <a:pPr marL="0" indent="0">
              <a:buNone/>
            </a:pPr>
            <a:endParaRPr lang="en-US" dirty="0">
              <a:latin typeface="Marion Regular"/>
              <a:cs typeface="Marion Regular"/>
            </a:endParaRPr>
          </a:p>
          <a:p>
            <a:pPr marL="0" indent="0">
              <a:buNone/>
            </a:pPr>
            <a:r>
              <a:rPr lang="en-US" dirty="0" smtClean="0">
                <a:solidFill>
                  <a:schemeClr val="tx1"/>
                </a:solidFill>
                <a:latin typeface="Marion Regular"/>
                <a:cs typeface="Marion Regular"/>
              </a:rPr>
              <a:t>When the link appears in the chat, click on it.  It should open up in your default web browser.  Leave the </a:t>
            </a:r>
            <a:r>
              <a:rPr lang="en-US" dirty="0" smtClean="0">
                <a:latin typeface="Marion Regular"/>
                <a:cs typeface="Marion Regular"/>
              </a:rPr>
              <a:t>browser open and </a:t>
            </a:r>
            <a:r>
              <a:rPr lang="en-US" dirty="0" smtClean="0">
                <a:solidFill>
                  <a:schemeClr val="tx1"/>
                </a:solidFill>
                <a:latin typeface="Marion Regular"/>
                <a:cs typeface="Marion Regular"/>
              </a:rPr>
              <a:t>come right back here to the Webinar.</a:t>
            </a:r>
            <a:endParaRPr lang="en-US" dirty="0">
              <a:latin typeface="Marion Regular"/>
              <a:cs typeface="Marion Regular"/>
            </a:endParaRPr>
          </a:p>
        </p:txBody>
      </p:sp>
    </p:spTree>
    <p:extLst>
      <p:ext uri="{BB962C8B-B14F-4D97-AF65-F5344CB8AC3E}">
        <p14:creationId xmlns:p14="http://schemas.microsoft.com/office/powerpoint/2010/main" val="25125208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a:cs typeface="Arial"/>
              </a:rPr>
              <a:t>The Geographic Location Survey!</a:t>
            </a:r>
            <a:endParaRPr lang="en-US" sz="3600" dirty="0">
              <a:latin typeface="Arial"/>
              <a:cs typeface="Arial"/>
            </a:endParaRPr>
          </a:p>
        </p:txBody>
      </p:sp>
      <p:sp>
        <p:nvSpPr>
          <p:cNvPr id="3" name="Subtitle 2"/>
          <p:cNvSpPr>
            <a:spLocks noGrp="1"/>
          </p:cNvSpPr>
          <p:nvPr>
            <p:ph idx="1"/>
          </p:nvPr>
        </p:nvSpPr>
        <p:spPr>
          <a:xfrm>
            <a:off x="1099582" y="1600200"/>
            <a:ext cx="5570312" cy="4525963"/>
          </a:xfrm>
        </p:spPr>
        <p:txBody>
          <a:bodyPr>
            <a:normAutofit/>
          </a:bodyPr>
          <a:lstStyle/>
          <a:p>
            <a:pPr marL="0" indent="0">
              <a:buNone/>
            </a:pPr>
            <a:r>
              <a:rPr lang="en-US" dirty="0" smtClean="0">
                <a:solidFill>
                  <a:schemeClr val="tx1"/>
                </a:solidFill>
                <a:latin typeface="Marion Regular"/>
                <a:cs typeface="Marion Regular"/>
              </a:rPr>
              <a:t>Now that you are back from the webpage.  If you could please “Raise Your Hand” to let me know that you are back.</a:t>
            </a:r>
            <a:endParaRPr lang="en-US" dirty="0">
              <a:latin typeface="Marion Regular"/>
              <a:cs typeface="Marion Regular"/>
            </a:endParaRPr>
          </a:p>
        </p:txBody>
      </p:sp>
      <p:cxnSp>
        <p:nvCxnSpPr>
          <p:cNvPr id="6" name="Straight Arrow Connector 5"/>
          <p:cNvCxnSpPr/>
          <p:nvPr/>
        </p:nvCxnSpPr>
        <p:spPr>
          <a:xfrm flipV="1">
            <a:off x="6163972" y="2137784"/>
            <a:ext cx="1016917" cy="515593"/>
          </a:xfrm>
          <a:prstGeom prst="straightConnector1">
            <a:avLst/>
          </a:prstGeom>
          <a:ln w="69850">
            <a:solidFill>
              <a:schemeClr val="accent2"/>
            </a:solidFill>
            <a:tailEnd type="arrow"/>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p:nvPicPr>
        <p:blipFill>
          <a:blip r:embed="rId3"/>
          <a:stretch>
            <a:fillRect/>
          </a:stretch>
        </p:blipFill>
        <p:spPr>
          <a:xfrm>
            <a:off x="7261870" y="1600200"/>
            <a:ext cx="1424929" cy="3295829"/>
          </a:xfrm>
          <a:prstGeom prst="rect">
            <a:avLst/>
          </a:prstGeom>
        </p:spPr>
      </p:pic>
    </p:spTree>
    <p:extLst>
      <p:ext uri="{BB962C8B-B14F-4D97-AF65-F5344CB8AC3E}">
        <p14:creationId xmlns:p14="http://schemas.microsoft.com/office/powerpoint/2010/main" val="7746495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all here to …</a:t>
            </a:r>
            <a:endParaRPr lang="en-US" dirty="0"/>
          </a:p>
        </p:txBody>
      </p:sp>
      <p:sp>
        <p:nvSpPr>
          <p:cNvPr id="3" name="Content Placeholder 2"/>
          <p:cNvSpPr>
            <a:spLocks noGrp="1"/>
          </p:cNvSpPr>
          <p:nvPr>
            <p:ph idx="1"/>
          </p:nvPr>
        </p:nvSpPr>
        <p:spPr>
          <a:xfrm>
            <a:off x="767150" y="1417638"/>
            <a:ext cx="7919650" cy="4708525"/>
          </a:xfrm>
        </p:spPr>
        <p:txBody>
          <a:bodyPr>
            <a:normAutofit/>
          </a:bodyPr>
          <a:lstStyle/>
          <a:p>
            <a:r>
              <a:rPr lang="en-US" dirty="0">
                <a:latin typeface="Marion Regular"/>
                <a:cs typeface="Marion Regular"/>
              </a:rPr>
              <a:t>d</a:t>
            </a:r>
            <a:r>
              <a:rPr lang="en-US" dirty="0" smtClean="0">
                <a:latin typeface="Marion Regular"/>
                <a:cs typeface="Marion Regular"/>
              </a:rPr>
              <a:t>iscuss how to make engaging flipping videos</a:t>
            </a:r>
          </a:p>
          <a:p>
            <a:r>
              <a:rPr lang="en-US" dirty="0">
                <a:latin typeface="Marion Regular"/>
                <a:cs typeface="Marion Regular"/>
              </a:rPr>
              <a:t>b</a:t>
            </a:r>
            <a:r>
              <a:rPr lang="en-US" dirty="0" smtClean="0">
                <a:latin typeface="Marion Regular"/>
                <a:cs typeface="Marion Regular"/>
              </a:rPr>
              <a:t>e supportive of one another.</a:t>
            </a:r>
          </a:p>
          <a:p>
            <a:r>
              <a:rPr lang="en-US" dirty="0">
                <a:latin typeface="Marion Regular"/>
                <a:cs typeface="Marion Regular"/>
              </a:rPr>
              <a:t>a</a:t>
            </a:r>
            <a:r>
              <a:rPr lang="en-US" dirty="0" smtClean="0">
                <a:latin typeface="Marion Regular"/>
                <a:cs typeface="Marion Regular"/>
              </a:rPr>
              <a:t>sk &amp; answer questions.</a:t>
            </a:r>
          </a:p>
          <a:p>
            <a:r>
              <a:rPr lang="en-US" dirty="0" smtClean="0">
                <a:latin typeface="Marion Regular"/>
                <a:cs typeface="Marion Regular"/>
              </a:rPr>
              <a:t>give suggestions &amp; be involved.</a:t>
            </a:r>
          </a:p>
          <a:p>
            <a:pPr marL="0" indent="0">
              <a:buNone/>
            </a:pPr>
            <a:endParaRPr lang="en-US" dirty="0">
              <a:latin typeface="Marion Regular"/>
              <a:cs typeface="Marion Regular"/>
            </a:endParaRPr>
          </a:p>
          <a:p>
            <a:pPr marL="0" indent="0">
              <a:buNone/>
            </a:pPr>
            <a:r>
              <a:rPr lang="en-US" dirty="0" err="1" smtClean="0">
                <a:latin typeface="Marion Regular"/>
                <a:cs typeface="Marion Regular"/>
              </a:rPr>
              <a:t>www.flippingphysics.com</a:t>
            </a:r>
            <a:r>
              <a:rPr lang="en-US" dirty="0" smtClean="0">
                <a:latin typeface="Marion Regular"/>
                <a:cs typeface="Marion Regular"/>
              </a:rPr>
              <a:t>/flipcon14.html</a:t>
            </a:r>
            <a:endParaRPr lang="en-US" dirty="0">
              <a:latin typeface="Marion Regular"/>
              <a:cs typeface="Marion Regular"/>
            </a:endParaRPr>
          </a:p>
        </p:txBody>
      </p:sp>
    </p:spTree>
    <p:extLst>
      <p:ext uri="{BB962C8B-B14F-4D97-AF65-F5344CB8AC3E}">
        <p14:creationId xmlns:p14="http://schemas.microsoft.com/office/powerpoint/2010/main" val="381359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8959"/>
          </a:xfrm>
        </p:spPr>
        <p:txBody>
          <a:bodyPr/>
          <a:lstStyle/>
          <a:p>
            <a:r>
              <a:rPr lang="en-US" dirty="0" smtClean="0"/>
              <a:t>Survey Results</a:t>
            </a:r>
            <a:endParaRPr lang="en-US" dirty="0"/>
          </a:p>
        </p:txBody>
      </p:sp>
      <p:sp>
        <p:nvSpPr>
          <p:cNvPr id="3" name="Content Placeholder 2"/>
          <p:cNvSpPr>
            <a:spLocks noGrp="1"/>
          </p:cNvSpPr>
          <p:nvPr>
            <p:ph idx="1"/>
          </p:nvPr>
        </p:nvSpPr>
        <p:spPr>
          <a:xfrm>
            <a:off x="639292" y="1139006"/>
            <a:ext cx="8047507" cy="4525963"/>
          </a:xfrm>
        </p:spPr>
        <p:txBody>
          <a:bodyPr>
            <a:normAutofit/>
          </a:bodyPr>
          <a:lstStyle/>
          <a:p>
            <a:pPr marL="0" indent="0">
              <a:buNone/>
            </a:pPr>
            <a:r>
              <a:rPr lang="en-US" sz="2800" dirty="0">
                <a:latin typeface="Papyrus"/>
                <a:cs typeface="Papyrus"/>
              </a:rPr>
              <a:t>How much time do you spend, on average, making flipping videos per week</a:t>
            </a:r>
            <a:r>
              <a:rPr lang="en-US" sz="2800" dirty="0" smtClean="0">
                <a:latin typeface="Papyrus"/>
                <a:cs typeface="Papyrus"/>
              </a:rPr>
              <a:t>?</a:t>
            </a:r>
          </a:p>
          <a:p>
            <a:pPr marL="400050" lvl="1" indent="0">
              <a:buNone/>
            </a:pPr>
            <a:r>
              <a:rPr lang="en-US" sz="2400" dirty="0">
                <a:latin typeface="Arial"/>
                <a:cs typeface="Arial"/>
              </a:rPr>
              <a:t>1)	0 – 0.5 hours</a:t>
            </a:r>
          </a:p>
          <a:p>
            <a:pPr marL="400050" lvl="1" indent="0">
              <a:buNone/>
            </a:pPr>
            <a:r>
              <a:rPr lang="en-US" sz="2400" dirty="0">
                <a:latin typeface="Arial"/>
                <a:cs typeface="Arial"/>
              </a:rPr>
              <a:t>2)	0.6 – 1.0 hours</a:t>
            </a:r>
          </a:p>
          <a:p>
            <a:pPr marL="400050" lvl="1" indent="0">
              <a:buNone/>
            </a:pPr>
            <a:r>
              <a:rPr lang="en-US" sz="2400" dirty="0">
                <a:latin typeface="Arial"/>
                <a:cs typeface="Arial"/>
              </a:rPr>
              <a:t>3)	1.6 – 2.0 hours</a:t>
            </a:r>
          </a:p>
          <a:p>
            <a:pPr marL="400050" lvl="1" indent="0">
              <a:buNone/>
            </a:pPr>
            <a:r>
              <a:rPr lang="en-US" sz="2400" dirty="0">
                <a:latin typeface="Arial"/>
                <a:cs typeface="Arial"/>
              </a:rPr>
              <a:t>4)	2.1 – 3.0 hours</a:t>
            </a:r>
          </a:p>
          <a:p>
            <a:pPr marL="400050" lvl="1" indent="0">
              <a:buNone/>
            </a:pPr>
            <a:r>
              <a:rPr lang="en-US" sz="2400" dirty="0">
                <a:latin typeface="Arial"/>
                <a:cs typeface="Arial"/>
              </a:rPr>
              <a:t>5)	3.0 - </a:t>
            </a:r>
            <a:r>
              <a:rPr lang="en-US" sz="2400" dirty="0" smtClean="0">
                <a:latin typeface="Arial"/>
                <a:cs typeface="Arial"/>
              </a:rPr>
              <a:t>168 </a:t>
            </a:r>
            <a:r>
              <a:rPr lang="en-US" sz="2400" dirty="0">
                <a:latin typeface="Arial"/>
                <a:cs typeface="Arial"/>
              </a:rPr>
              <a:t>hours</a:t>
            </a:r>
          </a:p>
          <a:p>
            <a:pPr marL="0" indent="0">
              <a:buNone/>
            </a:pPr>
            <a:endParaRPr lang="en-US" sz="2800" dirty="0" smtClean="0">
              <a:latin typeface="Papyrus"/>
              <a:cs typeface="Papyrus"/>
            </a:endParaRPr>
          </a:p>
        </p:txBody>
      </p:sp>
    </p:spTree>
    <p:extLst>
      <p:ext uri="{BB962C8B-B14F-4D97-AF65-F5344CB8AC3E}">
        <p14:creationId xmlns:p14="http://schemas.microsoft.com/office/powerpoint/2010/main" val="92881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Webinar Outline:</a:t>
            </a:r>
            <a:endParaRPr lang="en-US" dirty="0"/>
          </a:p>
        </p:txBody>
      </p:sp>
      <p:sp>
        <p:nvSpPr>
          <p:cNvPr id="3" name="Content Placeholder 2"/>
          <p:cNvSpPr>
            <a:spLocks noGrp="1"/>
          </p:cNvSpPr>
          <p:nvPr>
            <p:ph idx="1"/>
          </p:nvPr>
        </p:nvSpPr>
        <p:spPr>
          <a:xfrm>
            <a:off x="647814" y="1600200"/>
            <a:ext cx="8038985" cy="4525963"/>
          </a:xfrm>
        </p:spPr>
        <p:txBody>
          <a:bodyPr>
            <a:normAutofit/>
          </a:bodyPr>
          <a:lstStyle/>
          <a:p>
            <a:r>
              <a:rPr lang="en-US" dirty="0" smtClean="0"/>
              <a:t>The Basics</a:t>
            </a:r>
          </a:p>
          <a:p>
            <a:r>
              <a:rPr lang="en-US" dirty="0" smtClean="0"/>
              <a:t>List of “Don’ts”</a:t>
            </a:r>
          </a:p>
          <a:p>
            <a:r>
              <a:rPr lang="en-US" dirty="0" smtClean="0"/>
              <a:t>List of “Do’s”</a:t>
            </a:r>
          </a:p>
          <a:p>
            <a:r>
              <a:rPr lang="en-US" dirty="0" smtClean="0"/>
              <a:t>You get to vote!</a:t>
            </a:r>
          </a:p>
          <a:p>
            <a:r>
              <a:rPr lang="en-US" dirty="0" smtClean="0"/>
              <a:t>Your Suggestions.</a:t>
            </a:r>
          </a:p>
          <a:p>
            <a:pPr marL="0" indent="0">
              <a:buNone/>
            </a:pPr>
            <a:r>
              <a:rPr lang="en-US" dirty="0" smtClean="0">
                <a:latin typeface="Papyrus"/>
                <a:cs typeface="Papyrus"/>
              </a:rPr>
              <a:t>	[this is </a:t>
            </a:r>
            <a:r>
              <a:rPr lang="en-US" i="1" dirty="0" smtClean="0">
                <a:latin typeface="Papyrus"/>
                <a:cs typeface="Papyrus"/>
              </a:rPr>
              <a:t>not</a:t>
            </a:r>
            <a:r>
              <a:rPr lang="en-US" dirty="0" smtClean="0">
                <a:latin typeface="Papyrus"/>
                <a:cs typeface="Papyrus"/>
              </a:rPr>
              <a:t> a basic “how to” webinar]</a:t>
            </a:r>
          </a:p>
        </p:txBody>
      </p:sp>
    </p:spTree>
    <p:extLst>
      <p:ext uri="{BB962C8B-B14F-4D97-AF65-F5344CB8AC3E}">
        <p14:creationId xmlns:p14="http://schemas.microsoft.com/office/powerpoint/2010/main" val="3130405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Before</a:t>
            </a:r>
            <a:r>
              <a:rPr lang="en-US" dirty="0" smtClean="0"/>
              <a:t> you start filming:</a:t>
            </a:r>
          </a:p>
          <a:p>
            <a:r>
              <a:rPr lang="en-US" dirty="0"/>
              <a:t>Turn off your mobile phone.</a:t>
            </a:r>
          </a:p>
          <a:p>
            <a:r>
              <a:rPr lang="en-US" dirty="0" smtClean="0"/>
              <a:t>Listen </a:t>
            </a:r>
            <a:r>
              <a:rPr lang="en-US" dirty="0"/>
              <a:t>for extraneous </a:t>
            </a:r>
            <a:r>
              <a:rPr lang="en-US" dirty="0" smtClean="0"/>
              <a:t>noises.</a:t>
            </a:r>
          </a:p>
          <a:p>
            <a:r>
              <a:rPr lang="en-US" dirty="0" smtClean="0"/>
              <a:t>Re-check all your equipment.</a:t>
            </a:r>
          </a:p>
          <a:p>
            <a:pPr lvl="1"/>
            <a:r>
              <a:rPr lang="en-US" dirty="0" smtClean="0"/>
              <a:t>Is everything recording?</a:t>
            </a:r>
          </a:p>
          <a:p>
            <a:endParaRPr lang="en-US" dirty="0" smtClean="0"/>
          </a:p>
          <a:p>
            <a:endParaRPr lang="en-US" dirty="0"/>
          </a:p>
        </p:txBody>
      </p:sp>
    </p:spTree>
    <p:extLst>
      <p:ext uri="{BB962C8B-B14F-4D97-AF65-F5344CB8AC3E}">
        <p14:creationId xmlns:p14="http://schemas.microsoft.com/office/powerpoint/2010/main" val="2402971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3271</TotalTime>
  <Words>1058</Words>
  <Application>Microsoft Macintosh PowerPoint</Application>
  <PresentationFormat>On-screen Show (4:3)</PresentationFormat>
  <Paragraphs>173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±5 Ways To Make Engaging Flipping Videos by Jonathan Thomas-Palmer</vt:lpstr>
      <vt:lpstr>Jonathan Thomas-Palmer</vt:lpstr>
      <vt:lpstr>The Geographic Location Survey!</vt:lpstr>
      <vt:lpstr>The Geographic Location Survey!</vt:lpstr>
      <vt:lpstr>The Geographic Location Survey!</vt:lpstr>
      <vt:lpstr>We are all here to …</vt:lpstr>
      <vt:lpstr>Survey Results</vt:lpstr>
      <vt:lpstr>Today’s Webinar Outline:</vt:lpstr>
      <vt:lpstr>The Basics:</vt:lpstr>
      <vt:lpstr>The Basics:</vt:lpstr>
      <vt:lpstr>The Basics:</vt:lpstr>
      <vt:lpstr>My List of Don’ts</vt:lpstr>
      <vt:lpstr>My List of Don’ts</vt:lpstr>
      <vt:lpstr>Opine about Don’ts!</vt:lpstr>
      <vt:lpstr>Welcome Back!</vt:lpstr>
      <vt:lpstr>My List of Do’s</vt:lpstr>
      <vt:lpstr>My List of Do’s</vt:lpstr>
      <vt:lpstr>Opine!</vt:lpstr>
      <vt:lpstr>Your Suggestions!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Office 2004 Test Drive User</cp:lastModifiedBy>
  <cp:revision>125</cp:revision>
  <cp:lastPrinted>2014-06-22T19:16:43Z</cp:lastPrinted>
  <dcterms:created xsi:type="dcterms:W3CDTF">2013-10-18T13:40:03Z</dcterms:created>
  <dcterms:modified xsi:type="dcterms:W3CDTF">2014-06-24T18:16:57Z</dcterms:modified>
</cp:coreProperties>
</file>